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47700" y="2095500"/>
            <a:ext cx="11709400" cy="2908300"/>
          </a:xfrm>
          <a:prstGeom prst="rect">
            <a:avLst/>
          </a:prstGeom>
        </p:spPr>
        <p:txBody>
          <a:bodyPr anchor="b"/>
          <a:lstStyle>
            <a:lvl1pPr algn="ctr">
              <a:defRPr>
                <a:solidFill>
                  <a:srgbClr val="546056"/>
                </a:solidFill>
              </a:defRPr>
            </a:lvl1pPr>
          </a:lstStyle>
          <a:p>
            <a:pPr/>
            <a:r>
              <a:t>Title Text</a:t>
            </a:r>
          </a:p>
        </p:txBody>
      </p:sp>
      <p:sp>
        <p:nvSpPr>
          <p:cNvPr id="12" name="Body Level One…"/>
          <p:cNvSpPr txBox="1"/>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Image"/>
          <p:cNvSpPr/>
          <p:nvPr>
            <p:ph type="pic" sz="half" idx="21"/>
          </p:nvPr>
        </p:nvSpPr>
        <p:spPr>
          <a:xfrm>
            <a:off x="6261100" y="4902200"/>
            <a:ext cx="6406171" cy="4241800"/>
          </a:xfrm>
          <a:prstGeom prst="rect">
            <a:avLst/>
          </a:prstGeom>
          <a:ln w="9525">
            <a:round/>
          </a:ln>
        </p:spPr>
        <p:txBody>
          <a:bodyPr lIns="91439" tIns="45719" rIns="91439" bIns="45719" anchor="t">
            <a:noAutofit/>
          </a:bodyPr>
          <a:lstStyle/>
          <a:p>
            <a:pPr/>
          </a:p>
        </p:txBody>
      </p:sp>
      <p:sp>
        <p:nvSpPr>
          <p:cNvPr id="96" name="Image"/>
          <p:cNvSpPr/>
          <p:nvPr>
            <p:ph type="pic" sz="half" idx="22"/>
          </p:nvPr>
        </p:nvSpPr>
        <p:spPr>
          <a:xfrm>
            <a:off x="5284562" y="546100"/>
            <a:ext cx="7121970" cy="4368801"/>
          </a:xfrm>
          <a:prstGeom prst="rect">
            <a:avLst/>
          </a:prstGeom>
          <a:ln w="9525">
            <a:round/>
          </a:ln>
        </p:spPr>
        <p:txBody>
          <a:bodyPr lIns="91439" tIns="45719" rIns="91439" bIns="45719" anchor="t">
            <a:noAutofit/>
          </a:bodyPr>
          <a:lstStyle/>
          <a:p>
            <a:pPr/>
          </a:p>
        </p:txBody>
      </p:sp>
      <p:sp>
        <p:nvSpPr>
          <p:cNvPr id="97" name="Image"/>
          <p:cNvSpPr/>
          <p:nvPr>
            <p:ph type="pic" idx="23"/>
          </p:nvPr>
        </p:nvSpPr>
        <p:spPr>
          <a:xfrm>
            <a:off x="622300" y="457200"/>
            <a:ext cx="5892801" cy="8839201"/>
          </a:xfrm>
          <a:prstGeom prst="rect">
            <a:avLst/>
          </a:prstGeom>
          <a:ln w="9525">
            <a:round/>
          </a:ln>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Johnny Appleseed"/>
          <p:cNvSpPr txBox="1"/>
          <p:nvPr>
            <p:ph type="body" sz="quarter" idx="21"/>
          </p:nvPr>
        </p:nvSpPr>
        <p:spPr>
          <a:xfrm>
            <a:off x="2044700" y="6642100"/>
            <a:ext cx="8902700" cy="635000"/>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06" name="“Type a quote here”"/>
          <p:cNvSpPr txBox="1"/>
          <p:nvPr>
            <p:ph type="body" sz="quarter" idx="22"/>
          </p:nvPr>
        </p:nvSpPr>
        <p:spPr>
          <a:xfrm>
            <a:off x="2044700" y="4203700"/>
            <a:ext cx="8902700" cy="812800"/>
          </a:xfrm>
          <a:prstGeom prst="rect">
            <a:avLst/>
          </a:prstGeom>
        </p:spPr>
        <p:txBody>
          <a:bodyPr>
            <a:spAutoFit/>
          </a:bodyPr>
          <a:lstStyle>
            <a:lvl1pPr marL="0" indent="0" algn="ctr">
              <a:spcBef>
                <a:spcPts val="2400"/>
              </a:spcBef>
              <a:buSzTx/>
              <a:buNone/>
            </a:lvl1pPr>
          </a:lstStyle>
          <a:p>
            <a:pPr/>
            <a:r>
              <a:t>“Type a quote here”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21"/>
          </p:nvPr>
        </p:nvSpPr>
        <p:spPr>
          <a:xfrm>
            <a:off x="-3576127" y="-359578"/>
            <a:ext cx="16624301" cy="10197776"/>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Title Text"/>
          <p:cNvSpPr txBox="1"/>
          <p:nvPr>
            <p:ph type="title"/>
          </p:nvPr>
        </p:nvSpPr>
        <p:spPr>
          <a:prstGeom prst="rect">
            <a:avLst/>
          </a:prstGeom>
        </p:spPr>
        <p:txBody>
          <a:bodyPr/>
          <a:lstStyle/>
          <a:p>
            <a:pPr/>
            <a:r>
              <a:t>Title Text</a:t>
            </a:r>
          </a:p>
        </p:txBody>
      </p:sp>
      <p:sp>
        <p:nvSpPr>
          <p:cNvPr id="130" name="Body Level One…"/>
          <p:cNvSpPr txBox="1"/>
          <p:nvPr>
            <p:ph type="body" idx="1"/>
          </p:nvPr>
        </p:nvSpPr>
        <p:spPr>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131" name="Slide Number"/>
          <p:cNvSpPr txBox="1"/>
          <p:nvPr>
            <p:ph type="sldNum" sz="quarter" idx="2"/>
          </p:nvPr>
        </p:nvSpPr>
        <p:spPr>
          <a:xfrm>
            <a:off x="6324599" y="9359900"/>
            <a:ext cx="342901" cy="406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prstGeom prst="rect">
            <a:avLst/>
          </a:prstGeom>
        </p:spPr>
        <p:txBody>
          <a:bodyPr/>
          <a:lstStyle/>
          <a:p>
            <a:pPr/>
            <a:r>
              <a:t>Title Text</a:t>
            </a:r>
          </a:p>
        </p:txBody>
      </p:sp>
      <p:sp>
        <p:nvSpPr>
          <p:cNvPr id="139" name="Slide Number"/>
          <p:cNvSpPr txBox="1"/>
          <p:nvPr>
            <p:ph type="sldNum" sz="quarter" idx="2"/>
          </p:nvPr>
        </p:nvSpPr>
        <p:spPr>
          <a:xfrm>
            <a:off x="6324599" y="9359900"/>
            <a:ext cx="342901" cy="406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6" name="Title Text"/>
          <p:cNvSpPr txBox="1"/>
          <p:nvPr>
            <p:ph type="title"/>
          </p:nvPr>
        </p:nvSpPr>
        <p:spPr>
          <a:xfrm>
            <a:off x="647700" y="3390900"/>
            <a:ext cx="11709400" cy="2959100"/>
          </a:xfrm>
          <a:prstGeom prst="rect">
            <a:avLst/>
          </a:prstGeom>
        </p:spPr>
        <p:txBody>
          <a:bodyPr/>
          <a:lstStyle>
            <a:lvl1pPr algn="ctr">
              <a:defRPr>
                <a:solidFill>
                  <a:srgbClr val="546056"/>
                </a:solidFill>
              </a:defRPr>
            </a:lvl1pPr>
          </a:lstStyle>
          <a:p>
            <a:pPr/>
            <a:r>
              <a:t>Title Text</a:t>
            </a:r>
          </a:p>
        </p:txBody>
      </p:sp>
      <p:sp>
        <p:nvSpPr>
          <p:cNvPr id="147" name="Slide Number"/>
          <p:cNvSpPr txBox="1"/>
          <p:nvPr>
            <p:ph type="sldNum" sz="quarter" idx="2"/>
          </p:nvPr>
        </p:nvSpPr>
        <p:spPr>
          <a:xfrm>
            <a:off x="6324599" y="9359900"/>
            <a:ext cx="342901" cy="406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21"/>
          </p:nvPr>
        </p:nvSpPr>
        <p:spPr>
          <a:xfrm>
            <a:off x="4457700" y="292100"/>
            <a:ext cx="4114800" cy="6172200"/>
          </a:xfrm>
          <a:prstGeom prst="rect">
            <a:avLst/>
          </a:prstGeom>
          <a:ln w="9525">
            <a:round/>
          </a:ln>
        </p:spPr>
        <p:txBody>
          <a:bodyPr lIns="91439" tIns="45719" rIns="91439" bIns="45719" anchor="t">
            <a:noAutofit/>
          </a:bodyPr>
          <a:lstStyle/>
          <a:p>
            <a:pPr/>
          </a:p>
        </p:txBody>
      </p:sp>
      <p:sp>
        <p:nvSpPr>
          <p:cNvPr id="21" name="Image"/>
          <p:cNvSpPr/>
          <p:nvPr>
            <p:ph type="pic" idx="22"/>
          </p:nvPr>
        </p:nvSpPr>
        <p:spPr>
          <a:xfrm>
            <a:off x="4927600" y="-330200"/>
            <a:ext cx="10115867" cy="6756400"/>
          </a:xfrm>
          <a:prstGeom prst="rect">
            <a:avLst/>
          </a:prstGeom>
          <a:ln w="9525">
            <a:round/>
          </a:ln>
        </p:spPr>
        <p:txBody>
          <a:bodyPr lIns="91439" tIns="45719" rIns="91439" bIns="45719" anchor="t">
            <a:noAutofit/>
          </a:bodyPr>
          <a:lstStyle/>
          <a:p>
            <a:pPr/>
          </a:p>
        </p:txBody>
      </p:sp>
      <p:sp>
        <p:nvSpPr>
          <p:cNvPr id="22" name="Image"/>
          <p:cNvSpPr/>
          <p:nvPr>
            <p:ph type="pic" sz="quarter" idx="23"/>
          </p:nvPr>
        </p:nvSpPr>
        <p:spPr>
          <a:xfrm>
            <a:off x="355600" y="304800"/>
            <a:ext cx="4114800" cy="6147628"/>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24" name="Body Level One…"/>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Image"/>
          <p:cNvSpPr/>
          <p:nvPr>
            <p:ph type="pic" idx="21"/>
          </p:nvPr>
        </p:nvSpPr>
        <p:spPr>
          <a:xfrm>
            <a:off x="304800" y="228600"/>
            <a:ext cx="12814300" cy="6267736"/>
          </a:xfrm>
          <a:prstGeom prst="rect">
            <a:avLst/>
          </a:prstGeom>
          <a:ln w="9525">
            <a:round/>
          </a:ln>
        </p:spPr>
        <p:txBody>
          <a:bodyPr lIns="91439" tIns="45719" rIns="91439" bIns="45719" anchor="t">
            <a:noAutofit/>
          </a:bodyPr>
          <a:lstStyle/>
          <a:p>
            <a:pPr/>
          </a:p>
        </p:txBody>
      </p:sp>
      <p:sp>
        <p:nvSpPr>
          <p:cNvPr id="33" name="Title Text"/>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Title Text</a:t>
            </a:r>
          </a:p>
        </p:txBody>
      </p:sp>
      <p:sp>
        <p:nvSpPr>
          <p:cNvPr id="34" name="Body Level One…"/>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itle Text"/>
          <p:cNvSpPr txBox="1"/>
          <p:nvPr>
            <p:ph type="title"/>
          </p:nvPr>
        </p:nvSpPr>
        <p:spPr>
          <a:xfrm>
            <a:off x="647700" y="3390900"/>
            <a:ext cx="11709400" cy="2959100"/>
          </a:xfrm>
          <a:prstGeom prst="rect">
            <a:avLst/>
          </a:prstGeom>
        </p:spPr>
        <p:txBody>
          <a:bodyPr/>
          <a:lstStyle>
            <a:lvl1pPr algn="ctr">
              <a:defRPr>
                <a:solidFill>
                  <a:srgbClr val="546056"/>
                </a:solidFill>
              </a:defRPr>
            </a:lvl1p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Image"/>
          <p:cNvSpPr/>
          <p:nvPr>
            <p:ph type="pic" idx="21"/>
          </p:nvPr>
        </p:nvSpPr>
        <p:spPr>
          <a:xfrm>
            <a:off x="6489700" y="469900"/>
            <a:ext cx="5892801" cy="8839201"/>
          </a:xfrm>
          <a:prstGeom prst="rect">
            <a:avLst/>
          </a:prstGeom>
          <a:ln w="9525">
            <a:round/>
          </a:ln>
        </p:spPr>
        <p:txBody>
          <a:bodyPr lIns="91439" tIns="45719" rIns="91439" bIns="45719" anchor="t">
            <a:noAutofit/>
          </a:bodyPr>
          <a:lstStyle/>
          <a:p>
            <a:pPr/>
          </a:p>
        </p:txBody>
      </p:sp>
      <p:sp>
        <p:nvSpPr>
          <p:cNvPr id="51" name="Title Text"/>
          <p:cNvSpPr txBox="1"/>
          <p:nvPr>
            <p:ph type="title"/>
          </p:nvPr>
        </p:nvSpPr>
        <p:spPr>
          <a:xfrm>
            <a:off x="647700" y="1689100"/>
            <a:ext cx="5600700" cy="3492500"/>
          </a:xfrm>
          <a:prstGeom prst="rect">
            <a:avLst/>
          </a:prstGeom>
        </p:spPr>
        <p:txBody>
          <a:bodyPr anchor="b"/>
          <a:lstStyle>
            <a:lvl1pPr algn="ctr">
              <a:defRPr>
                <a:solidFill>
                  <a:srgbClr val="546056"/>
                </a:solidFill>
              </a:defRPr>
            </a:lvl1pPr>
          </a:lstStyle>
          <a:p>
            <a:pPr/>
            <a:r>
              <a:t>Title Text</a:t>
            </a:r>
          </a:p>
        </p:txBody>
      </p:sp>
      <p:sp>
        <p:nvSpPr>
          <p:cNvPr id="52" name="Body Level One…"/>
          <p:cNvSpPr txBox="1"/>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7" name="Image"/>
          <p:cNvSpPr/>
          <p:nvPr>
            <p:ph type="pic" sz="half" idx="21"/>
          </p:nvPr>
        </p:nvSpPr>
        <p:spPr>
          <a:xfrm>
            <a:off x="6718300" y="1612900"/>
            <a:ext cx="5676900" cy="8515350"/>
          </a:xfrm>
          <a:prstGeom prst="rect">
            <a:avLst/>
          </a:prstGeom>
          <a:ln w="9525">
            <a:round/>
          </a:ln>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599" y="9359900"/>
            <a:ext cx="342901" cy="406400"/>
          </a:xfrm>
          <a:prstGeom prst="rect">
            <a:avLst/>
          </a:prstGeom>
          <a:ln w="12700">
            <a:miter lim="400000"/>
          </a:ln>
        </p:spPr>
        <p:txBody>
          <a:bodyPr wrap="none" lIns="50800" tIns="50800" rIns="50800" bIns="50800">
            <a:spAutoFit/>
          </a:bodyPr>
          <a:lstStyle>
            <a:lvl1pPr>
              <a:defRPr sz="18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b="0" baseline="0" cap="none" i="0" spc="0" strike="noStrike" sz="7000" u="none">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even Options in Family Philanthropy"/>
          <p:cNvSpPr txBox="1"/>
          <p:nvPr>
            <p:ph type="ctrTitle"/>
          </p:nvPr>
        </p:nvSpPr>
        <p:spPr>
          <a:xfrm>
            <a:off x="647700" y="3495795"/>
            <a:ext cx="11709400" cy="2908301"/>
          </a:xfrm>
          <a:prstGeom prst="rect">
            <a:avLst/>
          </a:prstGeom>
        </p:spPr>
        <p:txBody>
          <a:bodyPr/>
          <a:lstStyle/>
          <a:p>
            <a:pPr/>
            <a:r>
              <a:t>Seven Options in Family Philanthropy</a:t>
            </a:r>
          </a:p>
        </p:txBody>
      </p:sp>
      <p:sp>
        <p:nvSpPr>
          <p:cNvPr id="157" name="Kathryn W. Miree &amp; Associates, Inc."/>
          <p:cNvSpPr txBox="1"/>
          <p:nvPr>
            <p:ph type="subTitle" sz="quarter" idx="1"/>
          </p:nvPr>
        </p:nvSpPr>
        <p:spPr>
          <a:xfrm>
            <a:off x="647700" y="6985000"/>
            <a:ext cx="11709400" cy="1397000"/>
          </a:xfrm>
          <a:prstGeom prst="rect">
            <a:avLst/>
          </a:prstGeom>
        </p:spPr>
        <p:txBody>
          <a:bodyPr/>
          <a:lstStyle/>
          <a:p>
            <a:pPr/>
            <a:r>
              <a:t>Kathryn W. Miree &amp; Associates, Inc.</a:t>
            </a:r>
          </a:p>
        </p:txBody>
      </p:sp>
      <p:pic>
        <p:nvPicPr>
          <p:cNvPr id="158" name="Image" descr="Image"/>
          <p:cNvPicPr>
            <a:picLocks noChangeAspect="1"/>
          </p:cNvPicPr>
          <p:nvPr/>
        </p:nvPicPr>
        <p:blipFill>
          <a:blip r:embed="rId2">
            <a:extLst/>
          </a:blip>
          <a:stretch>
            <a:fillRect/>
          </a:stretch>
        </p:blipFill>
        <p:spPr>
          <a:xfrm>
            <a:off x="4573744" y="1367607"/>
            <a:ext cx="3857312" cy="154728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Creating Entities that Donors Can Manage"/>
          <p:cNvSpPr txBox="1"/>
          <p:nvPr>
            <p:ph type="title"/>
          </p:nvPr>
        </p:nvSpPr>
        <p:spPr>
          <a:prstGeom prst="rect">
            <a:avLst/>
          </a:prstGeom>
        </p:spPr>
        <p:txBody>
          <a:bodyPr/>
          <a:lstStyle>
            <a:lvl1pPr defTabSz="479044">
              <a:defRPr sz="5740"/>
            </a:lvl1pPr>
          </a:lstStyle>
          <a:p>
            <a:pPr/>
            <a:r>
              <a:t>Creating Entities that Donors Can Manage</a:t>
            </a:r>
          </a:p>
        </p:txBody>
      </p:sp>
      <p:sp>
        <p:nvSpPr>
          <p:cNvPr id="183" name="Responsibilities of administration and management…"/>
          <p:cNvSpPr txBox="1"/>
          <p:nvPr>
            <p:ph type="body" idx="1"/>
          </p:nvPr>
        </p:nvSpPr>
        <p:spPr>
          <a:prstGeom prst="rect">
            <a:avLst/>
          </a:prstGeom>
        </p:spPr>
        <p:txBody>
          <a:bodyPr/>
          <a:lstStyle/>
          <a:p>
            <a:pPr>
              <a:buBlip>
                <a:blip r:embed="rId2"/>
              </a:buBlip>
            </a:pPr>
            <a:r>
              <a:t>Responsibilities of administration and management</a:t>
            </a:r>
          </a:p>
          <a:p>
            <a:pPr lvl="1">
              <a:buBlip>
                <a:blip r:embed="rId2"/>
              </a:buBlip>
            </a:pPr>
            <a:r>
              <a:t>Selecting grant recipients</a:t>
            </a:r>
          </a:p>
          <a:p>
            <a:pPr lvl="1">
              <a:buBlip>
                <a:blip r:embed="rId2"/>
              </a:buBlip>
            </a:pPr>
            <a:r>
              <a:t>Annual checklist of duties</a:t>
            </a:r>
          </a:p>
          <a:p>
            <a:pPr lvl="1">
              <a:buBlip>
                <a:blip r:embed="rId2"/>
              </a:buBlip>
            </a:pPr>
            <a:r>
              <a:t>Investment of assets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Creating Entities that Donors Can Manage"/>
          <p:cNvSpPr txBox="1"/>
          <p:nvPr>
            <p:ph type="title"/>
          </p:nvPr>
        </p:nvSpPr>
        <p:spPr>
          <a:prstGeom prst="rect">
            <a:avLst/>
          </a:prstGeom>
        </p:spPr>
        <p:txBody>
          <a:bodyPr/>
          <a:lstStyle>
            <a:lvl1pPr defTabSz="479044">
              <a:defRPr sz="5740"/>
            </a:lvl1pPr>
          </a:lstStyle>
          <a:p>
            <a:pPr/>
            <a:r>
              <a:t>Creating Entities that Donors Can Manage</a:t>
            </a:r>
          </a:p>
        </p:txBody>
      </p:sp>
      <p:sp>
        <p:nvSpPr>
          <p:cNvPr id="186" name="Complying with the rules - not intuitive…"/>
          <p:cNvSpPr txBox="1"/>
          <p:nvPr>
            <p:ph type="body" idx="1"/>
          </p:nvPr>
        </p:nvSpPr>
        <p:spPr>
          <a:prstGeom prst="rect">
            <a:avLst/>
          </a:prstGeom>
        </p:spPr>
        <p:txBody>
          <a:bodyPr/>
          <a:lstStyle/>
          <a:p>
            <a:pPr marL="501395" indent="-501395" defTabSz="549148">
              <a:spcBef>
                <a:spcPts val="3900"/>
              </a:spcBef>
              <a:buBlip>
                <a:blip r:embed="rId2"/>
              </a:buBlip>
              <a:defRPr sz="4041"/>
            </a:pPr>
            <a:r>
              <a:t>Complying with the rules - not intuitive</a:t>
            </a:r>
          </a:p>
          <a:p>
            <a:pPr marL="501395" indent="-501395" defTabSz="549148">
              <a:spcBef>
                <a:spcPts val="3900"/>
              </a:spcBef>
              <a:buBlip>
                <a:blip r:embed="rId2"/>
              </a:buBlip>
              <a:defRPr sz="4041"/>
            </a:pPr>
            <a:r>
              <a:t>Dodging penalties (self dealing, failure to distribute income, excess business holdings, jeopardizing investments, taxable expenditures, political expenditures)</a:t>
            </a:r>
          </a:p>
          <a:p>
            <a:pPr lvl="1" marL="1002791" indent="-501395" defTabSz="549148">
              <a:spcBef>
                <a:spcPts val="3900"/>
              </a:spcBef>
              <a:buBlip>
                <a:blip r:embed="rId2"/>
              </a:buBlip>
              <a:defRPr sz="4041"/>
            </a:pPr>
            <a:r>
              <a:t>Sanctions</a:t>
            </a:r>
          </a:p>
          <a:p>
            <a:pPr lvl="1" marL="1002791" indent="-501395" defTabSz="549148">
              <a:spcBef>
                <a:spcPts val="3900"/>
              </a:spcBef>
              <a:buBlip>
                <a:blip r:embed="rId2"/>
              </a:buBlip>
              <a:defRPr sz="4041"/>
            </a:pPr>
            <a:r>
              <a:t>Pension Protection Act doubles most penalties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reating Entities that Donors Can Manage"/>
          <p:cNvSpPr txBox="1"/>
          <p:nvPr>
            <p:ph type="title"/>
          </p:nvPr>
        </p:nvSpPr>
        <p:spPr>
          <a:prstGeom prst="rect">
            <a:avLst/>
          </a:prstGeom>
        </p:spPr>
        <p:txBody>
          <a:bodyPr/>
          <a:lstStyle>
            <a:lvl1pPr defTabSz="479044">
              <a:defRPr sz="5740"/>
            </a:lvl1pPr>
          </a:lstStyle>
          <a:p>
            <a:pPr/>
            <a:r>
              <a:t>Creating Entities that Donors Can Manage</a:t>
            </a:r>
          </a:p>
        </p:txBody>
      </p:sp>
      <p:sp>
        <p:nvSpPr>
          <p:cNvPr id="189" name="Getting results…"/>
          <p:cNvSpPr txBox="1"/>
          <p:nvPr>
            <p:ph type="body" idx="1"/>
          </p:nvPr>
        </p:nvSpPr>
        <p:spPr>
          <a:prstGeom prst="rect">
            <a:avLst/>
          </a:prstGeom>
        </p:spPr>
        <p:txBody>
          <a:bodyPr/>
          <a:lstStyle/>
          <a:p>
            <a:pPr>
              <a:buBlip>
                <a:blip r:embed="rId2"/>
              </a:buBlip>
            </a:pPr>
            <a:r>
              <a:t>Getting results</a:t>
            </a:r>
          </a:p>
          <a:p>
            <a:pPr lvl="1">
              <a:buBlip>
                <a:blip r:embed="rId2"/>
              </a:buBlip>
            </a:pPr>
            <a:r>
              <a:t>What are their goals?</a:t>
            </a:r>
          </a:p>
          <a:p>
            <a:pPr lvl="2">
              <a:buBlip>
                <a:blip r:embed="rId2"/>
              </a:buBlip>
            </a:pPr>
            <a:r>
              <a:t>Engaging family members</a:t>
            </a:r>
          </a:p>
          <a:p>
            <a:pPr lvl="2">
              <a:buBlip>
                <a:blip r:embed="rId2"/>
              </a:buBlip>
            </a:pPr>
            <a:r>
              <a:t>Creating an impact in a specific sector</a:t>
            </a:r>
          </a:p>
          <a:p>
            <a:pPr lvl="2">
              <a:buBlip>
                <a:blip r:embed="rId2"/>
              </a:buBlip>
            </a:pPr>
            <a:r>
              <a:t>Perpetuating the family name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Overcoming Confident Possessiveness"/>
          <p:cNvSpPr txBox="1"/>
          <p:nvPr>
            <p:ph type="title"/>
          </p:nvPr>
        </p:nvSpPr>
        <p:spPr>
          <a:prstGeom prst="rect">
            <a:avLst/>
          </a:prstGeom>
        </p:spPr>
        <p:txBody>
          <a:bodyPr/>
          <a:lstStyle>
            <a:lvl1pPr defTabSz="479044">
              <a:defRPr sz="5740"/>
            </a:lvl1pPr>
          </a:lstStyle>
          <a:p>
            <a:pPr/>
            <a:r>
              <a:t>Overcoming Confident Possessiveness</a:t>
            </a:r>
          </a:p>
        </p:txBody>
      </p:sp>
      <p:sp>
        <p:nvSpPr>
          <p:cNvPr id="192" name="Donors with wealth are accustomed to taking control and making decisions…"/>
          <p:cNvSpPr txBox="1"/>
          <p:nvPr>
            <p:ph type="body" idx="1"/>
          </p:nvPr>
        </p:nvSpPr>
        <p:spPr>
          <a:prstGeom prst="rect">
            <a:avLst/>
          </a:prstGeom>
        </p:spPr>
        <p:txBody>
          <a:bodyPr/>
          <a:lstStyle/>
          <a:p>
            <a:pPr>
              <a:buBlip>
                <a:blip r:embed="rId2"/>
              </a:buBlip>
            </a:pPr>
            <a:r>
              <a:t>Donors with wealth are accustomed to taking control and making decisions</a:t>
            </a:r>
          </a:p>
          <a:p>
            <a:pPr>
              <a:buBlip>
                <a:blip r:embed="rId2"/>
              </a:buBlip>
            </a:pPr>
            <a:r>
              <a:t>They treat a foundation like a personal business</a:t>
            </a:r>
          </a:p>
          <a:p>
            <a:pPr>
              <a:buBlip>
                <a:blip r:embed="rId2"/>
              </a:buBlip>
            </a:pPr>
            <a:r>
              <a:t>Basic truth: once you give the money away, it’s not theirs (it’s the public’s)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Avoiding Legislative Backwash"/>
          <p:cNvSpPr txBox="1"/>
          <p:nvPr>
            <p:ph type="title"/>
          </p:nvPr>
        </p:nvSpPr>
        <p:spPr>
          <a:prstGeom prst="rect">
            <a:avLst/>
          </a:prstGeom>
        </p:spPr>
        <p:txBody>
          <a:bodyPr/>
          <a:lstStyle>
            <a:lvl1pPr defTabSz="543305">
              <a:defRPr sz="6510"/>
            </a:lvl1pPr>
          </a:lstStyle>
          <a:p>
            <a:pPr/>
            <a:r>
              <a:t>Avoiding Legislative Backwash</a:t>
            </a:r>
          </a:p>
        </p:txBody>
      </p:sp>
      <p:sp>
        <p:nvSpPr>
          <p:cNvPr id="195" name="Clients must have ongoing professional advise to navigate the legislative shoals.…"/>
          <p:cNvSpPr txBox="1"/>
          <p:nvPr>
            <p:ph type="body" idx="1"/>
          </p:nvPr>
        </p:nvSpPr>
        <p:spPr>
          <a:prstGeom prst="rect">
            <a:avLst/>
          </a:prstGeom>
        </p:spPr>
        <p:txBody>
          <a:bodyPr/>
          <a:lstStyle/>
          <a:p>
            <a:pPr marL="512063" indent="-512063" defTabSz="560831">
              <a:spcBef>
                <a:spcPts val="4000"/>
              </a:spcBef>
              <a:buBlip>
                <a:blip r:embed="rId2"/>
              </a:buBlip>
              <a:defRPr sz="4128"/>
            </a:pPr>
            <a:r>
              <a:t>Clients must have ongoing professional advise to navigate the legislative shoals.</a:t>
            </a:r>
          </a:p>
          <a:p>
            <a:pPr marL="512063" indent="-512063" defTabSz="560831">
              <a:spcBef>
                <a:spcPts val="4000"/>
              </a:spcBef>
              <a:buBlip>
                <a:blip r:embed="rId2"/>
              </a:buBlip>
              <a:defRPr sz="4128"/>
            </a:pPr>
            <a:r>
              <a:t>Think bout the PPA..</a:t>
            </a:r>
          </a:p>
          <a:p>
            <a:pPr marL="512063" indent="-512063" defTabSz="560831">
              <a:spcBef>
                <a:spcPts val="4000"/>
              </a:spcBef>
              <a:buBlip>
                <a:blip r:embed="rId2"/>
              </a:buBlip>
              <a:defRPr sz="4128"/>
            </a:pPr>
            <a:r>
              <a:t>Since 2004, it has been clear that nonprofits will be more closely scrutinized.</a:t>
            </a:r>
          </a:p>
          <a:p>
            <a:pPr marL="512063" indent="-512063" defTabSz="560831">
              <a:spcBef>
                <a:spcPts val="4000"/>
              </a:spcBef>
              <a:buBlip>
                <a:blip r:embed="rId2"/>
              </a:buBlip>
              <a:defRPr sz="4128"/>
            </a:pPr>
            <a:r>
              <a:t>Your role is to anticipate and help them respond to those changes.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even Practical Options for Family Philanthropy"/>
          <p:cNvSpPr txBox="1"/>
          <p:nvPr>
            <p:ph type="title"/>
          </p:nvPr>
        </p:nvSpPr>
        <p:spPr>
          <a:prstGeom prst="rect">
            <a:avLst/>
          </a:prstGeom>
        </p:spPr>
        <p:txBody>
          <a:bodyPr/>
          <a:lstStyle/>
          <a:p>
            <a:pPr/>
            <a:r>
              <a:t>Seven Practical Options for Family Philanthropy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he Seven Options"/>
          <p:cNvSpPr txBox="1"/>
          <p:nvPr>
            <p:ph type="title"/>
          </p:nvPr>
        </p:nvSpPr>
        <p:spPr>
          <a:prstGeom prst="rect">
            <a:avLst/>
          </a:prstGeom>
        </p:spPr>
        <p:txBody>
          <a:bodyPr/>
          <a:lstStyle/>
          <a:p>
            <a:pPr/>
            <a:r>
              <a:t>The Seven Options</a:t>
            </a:r>
          </a:p>
        </p:txBody>
      </p:sp>
      <p:sp>
        <p:nvSpPr>
          <p:cNvPr id="200" name="Private foundation…"/>
          <p:cNvSpPr txBox="1"/>
          <p:nvPr>
            <p:ph type="body" idx="1"/>
          </p:nvPr>
        </p:nvSpPr>
        <p:spPr>
          <a:prstGeom prst="rect">
            <a:avLst/>
          </a:prstGeom>
        </p:spPr>
        <p:txBody>
          <a:bodyPr/>
          <a:lstStyle/>
          <a:p>
            <a:pPr marL="410718" indent="-410718" defTabSz="449833">
              <a:spcBef>
                <a:spcPts val="3200"/>
              </a:spcBef>
              <a:buBlip>
                <a:blip r:embed="rId2"/>
              </a:buBlip>
              <a:defRPr sz="3311"/>
            </a:pPr>
            <a:r>
              <a:t>Private foundation</a:t>
            </a:r>
          </a:p>
          <a:p>
            <a:pPr marL="410718" indent="-410718" defTabSz="449833">
              <a:spcBef>
                <a:spcPts val="3200"/>
              </a:spcBef>
              <a:buBlip>
                <a:blip r:embed="rId2"/>
              </a:buBlip>
              <a:defRPr sz="3311"/>
            </a:pPr>
            <a:r>
              <a:t>Type III Supporting Organization</a:t>
            </a:r>
          </a:p>
          <a:p>
            <a:pPr marL="410718" indent="-410718" defTabSz="449833">
              <a:spcBef>
                <a:spcPts val="3200"/>
              </a:spcBef>
              <a:buBlip>
                <a:blip r:embed="rId2"/>
              </a:buBlip>
              <a:defRPr sz="3311"/>
            </a:pPr>
            <a:r>
              <a:t>Donor Advised Fund</a:t>
            </a:r>
          </a:p>
          <a:p>
            <a:pPr marL="410718" indent="-410718" defTabSz="449833">
              <a:spcBef>
                <a:spcPts val="3200"/>
              </a:spcBef>
              <a:buBlip>
                <a:blip r:embed="rId2"/>
              </a:buBlip>
              <a:defRPr sz="3311"/>
            </a:pPr>
            <a:r>
              <a:t>Charitable Lead Trust</a:t>
            </a:r>
          </a:p>
          <a:p>
            <a:pPr marL="410718" indent="-410718" defTabSz="449833">
              <a:spcBef>
                <a:spcPts val="3200"/>
              </a:spcBef>
              <a:buBlip>
                <a:blip r:embed="rId2"/>
              </a:buBlip>
              <a:defRPr sz="3311"/>
            </a:pPr>
            <a:r>
              <a:t>Charitable Revocable Trust</a:t>
            </a:r>
          </a:p>
          <a:p>
            <a:pPr marL="410718" indent="-410718" defTabSz="449833">
              <a:spcBef>
                <a:spcPts val="3200"/>
              </a:spcBef>
              <a:buBlip>
                <a:blip r:embed="rId2"/>
              </a:buBlip>
              <a:defRPr sz="3311"/>
            </a:pPr>
            <a:r>
              <a:t>Partnership with Charity (Endowment)</a:t>
            </a:r>
          </a:p>
          <a:p>
            <a:pPr marL="410718" indent="-410718" defTabSz="449833">
              <a:spcBef>
                <a:spcPts val="3200"/>
              </a:spcBef>
              <a:buBlip>
                <a:blip r:embed="rId2"/>
              </a:buBlip>
              <a:defRPr sz="3311"/>
            </a:pPr>
            <a:r>
              <a:t>Kitchen Table Philanthropy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Private Foundations"/>
          <p:cNvSpPr txBox="1"/>
          <p:nvPr>
            <p:ph type="title"/>
          </p:nvPr>
        </p:nvSpPr>
        <p:spPr>
          <a:prstGeom prst="rect">
            <a:avLst/>
          </a:prstGeom>
        </p:spPr>
        <p:txBody>
          <a:bodyPr/>
          <a:lstStyle/>
          <a:p>
            <a:pPr/>
            <a:r>
              <a:t>Private Foundations</a:t>
            </a:r>
          </a:p>
        </p:txBody>
      </p:sp>
      <p:sp>
        <p:nvSpPr>
          <p:cNvPr id="203" name="Most frequent donor-requested option.…"/>
          <p:cNvSpPr txBox="1"/>
          <p:nvPr>
            <p:ph type="body" idx="1"/>
          </p:nvPr>
        </p:nvSpPr>
        <p:spPr>
          <a:prstGeom prst="rect">
            <a:avLst/>
          </a:prstGeom>
        </p:spPr>
        <p:txBody>
          <a:bodyPr/>
          <a:lstStyle/>
          <a:p>
            <a:pPr>
              <a:buBlip>
                <a:blip r:embed="rId2"/>
              </a:buBlip>
            </a:pPr>
            <a:r>
              <a:t>Most frequent donor-requested option.</a:t>
            </a:r>
          </a:p>
          <a:p>
            <a:pPr>
              <a:buBlip>
                <a:blip r:embed="rId2"/>
              </a:buBlip>
            </a:pPr>
            <a:r>
              <a:t>Private foundation is a 501(c)(3) entity and the default form for charities.</a:t>
            </a:r>
          </a:p>
          <a:p>
            <a:pPr>
              <a:buBlip>
                <a:blip r:embed="rId2"/>
              </a:buBlip>
            </a:pPr>
            <a:r>
              <a:t>Funding comes from one or a few sources) - board is controlled by funder (not broader public group).</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Private Foundation"/>
          <p:cNvSpPr txBox="1"/>
          <p:nvPr>
            <p:ph type="title"/>
          </p:nvPr>
        </p:nvSpPr>
        <p:spPr>
          <a:prstGeom prst="rect">
            <a:avLst/>
          </a:prstGeom>
        </p:spPr>
        <p:txBody>
          <a:bodyPr/>
          <a:lstStyle/>
          <a:p>
            <a:pPr/>
            <a:r>
              <a:t>Private Foundation</a:t>
            </a:r>
          </a:p>
        </p:txBody>
      </p:sp>
      <p:sp>
        <p:nvSpPr>
          <p:cNvPr id="206" name="In some ways, a beleaguered form of charitable life:…"/>
          <p:cNvSpPr txBox="1"/>
          <p:nvPr>
            <p:ph type="body" idx="1"/>
          </p:nvPr>
        </p:nvSpPr>
        <p:spPr>
          <a:prstGeom prst="rect">
            <a:avLst/>
          </a:prstGeom>
        </p:spPr>
        <p:txBody>
          <a:bodyPr/>
          <a:lstStyle/>
          <a:p>
            <a:pPr marL="474726" indent="-474726" defTabSz="519937">
              <a:spcBef>
                <a:spcPts val="3700"/>
              </a:spcBef>
              <a:buBlip>
                <a:blip r:embed="rId2"/>
              </a:buBlip>
              <a:defRPr sz="3827"/>
            </a:pPr>
            <a:r>
              <a:t>In some ways, a beleaguered form of charitable life:</a:t>
            </a:r>
          </a:p>
          <a:p>
            <a:pPr lvl="1" marL="949452" indent="-474726" defTabSz="519937">
              <a:spcBef>
                <a:spcPts val="3700"/>
              </a:spcBef>
              <a:buBlip>
                <a:blip r:embed="rId2"/>
              </a:buBlip>
              <a:defRPr sz="3827"/>
            </a:pPr>
            <a:r>
              <a:t>Limitations on deduction limits</a:t>
            </a:r>
          </a:p>
          <a:p>
            <a:pPr lvl="1" marL="949452" indent="-474726" defTabSz="519937">
              <a:spcBef>
                <a:spcPts val="3700"/>
              </a:spcBef>
              <a:buBlip>
                <a:blip r:embed="rId2"/>
              </a:buBlip>
              <a:defRPr sz="3827"/>
            </a:pPr>
            <a:r>
              <a:t>Excise taxes on income</a:t>
            </a:r>
          </a:p>
          <a:p>
            <a:pPr lvl="1" marL="949452" indent="-474726" defTabSz="519937">
              <a:spcBef>
                <a:spcPts val="3700"/>
              </a:spcBef>
              <a:buBlip>
                <a:blip r:embed="rId2"/>
              </a:buBlip>
              <a:defRPr sz="3827"/>
            </a:pPr>
            <a:r>
              <a:t>Mandatory distribuzione</a:t>
            </a:r>
          </a:p>
          <a:p>
            <a:pPr lvl="1" marL="949452" indent="-474726" defTabSz="519937">
              <a:spcBef>
                <a:spcPts val="3700"/>
              </a:spcBef>
              <a:buBlip>
                <a:blip r:embed="rId2"/>
              </a:buBlip>
              <a:defRPr sz="3827"/>
            </a:pPr>
            <a:r>
              <a:t>Investment restrictions</a:t>
            </a:r>
          </a:p>
          <a:p>
            <a:pPr lvl="1" marL="949452" indent="-474726" defTabSz="519937">
              <a:spcBef>
                <a:spcPts val="3700"/>
              </a:spcBef>
              <a:buBlip>
                <a:blip r:embed="rId2"/>
              </a:buBlip>
              <a:defRPr sz="3827"/>
            </a:pPr>
            <a:r>
              <a:t>Self-dealing rules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Private Foundation"/>
          <p:cNvSpPr txBox="1"/>
          <p:nvPr>
            <p:ph type="title"/>
          </p:nvPr>
        </p:nvSpPr>
        <p:spPr>
          <a:xfrm>
            <a:off x="2395586" y="152399"/>
            <a:ext cx="11709401" cy="2032001"/>
          </a:xfrm>
          <a:prstGeom prst="rect">
            <a:avLst/>
          </a:prstGeom>
        </p:spPr>
        <p:txBody>
          <a:bodyPr/>
          <a:lstStyle/>
          <a:p>
            <a:pPr/>
            <a:r>
              <a:t>Private Foundation</a:t>
            </a:r>
          </a:p>
        </p:txBody>
      </p:sp>
      <p:sp>
        <p:nvSpPr>
          <p:cNvPr id="209" name="After 2006, they now have some advantages over donor advised funds and Type III supporting organizations.…"/>
          <p:cNvSpPr txBox="1"/>
          <p:nvPr>
            <p:ph type="body" idx="1"/>
          </p:nvPr>
        </p:nvSpPr>
        <p:spPr>
          <a:prstGeom prst="rect">
            <a:avLst/>
          </a:prstGeom>
        </p:spPr>
        <p:txBody>
          <a:bodyPr/>
          <a:lstStyle/>
          <a:p>
            <a:pPr>
              <a:buBlip>
                <a:blip r:embed="rId2"/>
              </a:buBlip>
            </a:pPr>
            <a:r>
              <a:t>After 2006, they now have some advantages over donor advised funds and Type III supporting organizations.</a:t>
            </a:r>
          </a:p>
          <a:p>
            <a:pPr>
              <a:buBlip>
                <a:blip r:embed="rId2"/>
              </a:buBlip>
            </a:pPr>
            <a:r>
              <a:t>How many are there? Cause IQ estimates there are 142,831 private Foundations earning $121.02 billion a years with assets of just over $1 trillion.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What We’ll Cover"/>
          <p:cNvSpPr txBox="1"/>
          <p:nvPr>
            <p:ph type="title"/>
          </p:nvPr>
        </p:nvSpPr>
        <p:spPr>
          <a:prstGeom prst="rect">
            <a:avLst/>
          </a:prstGeom>
        </p:spPr>
        <p:txBody>
          <a:bodyPr/>
          <a:lstStyle/>
          <a:p>
            <a:pPr/>
            <a:r>
              <a:t>What We’ll Cover</a:t>
            </a:r>
          </a:p>
        </p:txBody>
      </p:sp>
      <p:sp>
        <p:nvSpPr>
          <p:cNvPr id="161" name="Philanthropy in the United States…"/>
          <p:cNvSpPr txBox="1"/>
          <p:nvPr>
            <p:ph type="body" idx="1"/>
          </p:nvPr>
        </p:nvSpPr>
        <p:spPr>
          <a:prstGeom prst="rect">
            <a:avLst/>
          </a:prstGeom>
        </p:spPr>
        <p:txBody>
          <a:bodyPr/>
          <a:lstStyle/>
          <a:p>
            <a:pPr marL="437387" indent="-437387" defTabSz="479044">
              <a:spcBef>
                <a:spcPts val="3400"/>
              </a:spcBef>
              <a:buBlip>
                <a:blip r:embed="rId2"/>
              </a:buBlip>
              <a:defRPr sz="3525"/>
            </a:pPr>
            <a:r>
              <a:t>Philanthropy in the United States</a:t>
            </a:r>
          </a:p>
          <a:p>
            <a:pPr marL="437387" indent="-437387" defTabSz="479044">
              <a:spcBef>
                <a:spcPts val="3400"/>
              </a:spcBef>
              <a:buBlip>
                <a:blip r:embed="rId2"/>
              </a:buBlip>
              <a:defRPr sz="3525"/>
            </a:pPr>
            <a:r>
              <a:t>Getting inside the donor’s world</a:t>
            </a:r>
          </a:p>
          <a:p>
            <a:pPr marL="437387" indent="-437387" defTabSz="479044">
              <a:spcBef>
                <a:spcPts val="3400"/>
              </a:spcBef>
              <a:buBlip>
                <a:blip r:embed="rId2"/>
              </a:buBlip>
              <a:defRPr sz="3525"/>
            </a:pPr>
            <a:r>
              <a:t>The challenges in working with donors to create a philanthropic entity</a:t>
            </a:r>
          </a:p>
          <a:p>
            <a:pPr marL="437387" indent="-437387" defTabSz="479044">
              <a:spcBef>
                <a:spcPts val="3400"/>
              </a:spcBef>
              <a:buBlip>
                <a:blip r:embed="rId2"/>
              </a:buBlip>
              <a:defRPr sz="3525"/>
            </a:pPr>
            <a:r>
              <a:t>Seven options in philanthropic entity form</a:t>
            </a:r>
          </a:p>
          <a:p>
            <a:pPr marL="437387" indent="-437387" defTabSz="479044">
              <a:spcBef>
                <a:spcPts val="3400"/>
              </a:spcBef>
              <a:buBlip>
                <a:blip r:embed="rId2"/>
              </a:buBlip>
              <a:defRPr sz="3525"/>
            </a:pPr>
            <a:r>
              <a:t>Determinants in philanthropic structure</a:t>
            </a:r>
          </a:p>
          <a:p>
            <a:pPr marL="437387" indent="-437387" defTabSz="479044">
              <a:spcBef>
                <a:spcPts val="3400"/>
              </a:spcBef>
              <a:buBlip>
                <a:blip r:embed="rId2"/>
              </a:buBlip>
              <a:defRPr sz="3525"/>
            </a:pPr>
            <a:r>
              <a:t>Changing gears in philanthropic form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rivate Foundation"/>
          <p:cNvSpPr txBox="1"/>
          <p:nvPr>
            <p:ph type="title"/>
          </p:nvPr>
        </p:nvSpPr>
        <p:spPr>
          <a:xfrm>
            <a:off x="2395586" y="152400"/>
            <a:ext cx="11709401" cy="2032000"/>
          </a:xfrm>
          <a:prstGeom prst="rect">
            <a:avLst/>
          </a:prstGeom>
        </p:spPr>
        <p:txBody>
          <a:bodyPr/>
          <a:lstStyle/>
          <a:p>
            <a:pPr/>
            <a:r>
              <a:t>Private Foundation</a:t>
            </a:r>
          </a:p>
        </p:txBody>
      </p:sp>
      <p:sp>
        <p:nvSpPr>
          <p:cNvPr id="212" name="The big dollars reside in a few small private foundations like the Bill &amp; Melinda Gates Foundation, Wellcome True, Genetech Access to Care Foundation, Good Ventures Foundation, and Walton Family Foundation. (.13% of all private foundations)…"/>
          <p:cNvSpPr txBox="1"/>
          <p:nvPr>
            <p:ph type="body" idx="1"/>
          </p:nvPr>
        </p:nvSpPr>
        <p:spPr>
          <a:prstGeom prst="rect">
            <a:avLst/>
          </a:prstGeom>
        </p:spPr>
        <p:txBody>
          <a:bodyPr/>
          <a:lstStyle/>
          <a:p>
            <a:pPr marL="490727" indent="-490727" defTabSz="537463">
              <a:spcBef>
                <a:spcPts val="3800"/>
              </a:spcBef>
              <a:buBlip>
                <a:blip r:embed="rId2"/>
              </a:buBlip>
              <a:defRPr sz="3956"/>
            </a:pPr>
            <a:r>
              <a:t>The big dollars reside in a few small private foundations like the Bill &amp; Melinda Gates Foundation, Wellcome True, Genetech Access to Care Foundation, Good Ventures Foundation, and Walton Family Foundation. (.13% of all private foundations)</a:t>
            </a:r>
          </a:p>
          <a:p>
            <a:pPr marL="490727" indent="-490727" defTabSz="537463">
              <a:spcBef>
                <a:spcPts val="3800"/>
              </a:spcBef>
              <a:buBlip>
                <a:blip r:embed="rId2"/>
              </a:buBlip>
              <a:defRPr sz="3956"/>
            </a:pPr>
            <a:r>
              <a:t>90.7% are less than $1 million in size.</a:t>
            </a:r>
          </a:p>
          <a:p>
            <a:pPr marL="490727" indent="-490727" defTabSz="537463">
              <a:spcBef>
                <a:spcPts val="3800"/>
              </a:spcBef>
              <a:buBlip>
                <a:blip r:embed="rId2"/>
              </a:buBlip>
              <a:defRPr sz="3956"/>
            </a:pPr>
            <a:r>
              <a:t>78% are less than $250,000 in size.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How Do We Identify Family Foundations?"/>
          <p:cNvSpPr txBox="1"/>
          <p:nvPr>
            <p:ph type="title"/>
          </p:nvPr>
        </p:nvSpPr>
        <p:spPr>
          <a:prstGeom prst="rect">
            <a:avLst/>
          </a:prstGeom>
        </p:spPr>
        <p:txBody>
          <a:bodyPr/>
          <a:lstStyle>
            <a:lvl1pPr defTabSz="479044">
              <a:defRPr sz="5740"/>
            </a:lvl1pPr>
          </a:lstStyle>
          <a:p>
            <a:pPr/>
            <a:r>
              <a:t>How Do We Identify Family Foundations?</a:t>
            </a:r>
          </a:p>
        </p:txBody>
      </p:sp>
      <p:sp>
        <p:nvSpPr>
          <p:cNvPr id="215" name="Individual foundation…"/>
          <p:cNvSpPr txBox="1"/>
          <p:nvPr>
            <p:ph type="body" idx="1"/>
          </p:nvPr>
        </p:nvSpPr>
        <p:spPr>
          <a:prstGeom prst="rect">
            <a:avLst/>
          </a:prstGeom>
        </p:spPr>
        <p:txBody>
          <a:bodyPr/>
          <a:lstStyle/>
          <a:p>
            <a:pPr>
              <a:buBlip>
                <a:blip r:embed="rId2"/>
              </a:buBlip>
            </a:pPr>
            <a:r>
              <a:t>Individual foundation</a:t>
            </a:r>
          </a:p>
          <a:p>
            <a:pPr>
              <a:buBlip>
                <a:blip r:embed="rId2"/>
              </a:buBlip>
            </a:pPr>
            <a:r>
              <a:t>Name includes family’s surname</a:t>
            </a:r>
          </a:p>
          <a:p>
            <a:pPr>
              <a:buBlip>
                <a:blip r:embed="rId2"/>
              </a:buBlip>
            </a:pPr>
            <a:r>
              <a:t>Board comprised largely of family</a:t>
            </a:r>
          </a:p>
          <a:p>
            <a:pPr>
              <a:buBlip>
                <a:blip r:embed="rId2"/>
              </a:buBlip>
            </a:pPr>
            <a:r>
              <a:t>Grant making by family</a:t>
            </a:r>
          </a:p>
          <a:p>
            <a:pPr>
              <a:buBlip>
                <a:blip r:embed="rId2"/>
              </a:buBlip>
            </a:pPr>
            <a:r>
              <a:t>Multi-generational</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Family Foundation"/>
          <p:cNvSpPr txBox="1"/>
          <p:nvPr>
            <p:ph type="title"/>
          </p:nvPr>
        </p:nvSpPr>
        <p:spPr>
          <a:prstGeom prst="rect">
            <a:avLst/>
          </a:prstGeom>
        </p:spPr>
        <p:txBody>
          <a:bodyPr/>
          <a:lstStyle/>
          <a:p>
            <a:pPr/>
            <a:r>
              <a:t>Family Foundation</a:t>
            </a:r>
          </a:p>
        </p:txBody>
      </p:sp>
      <p:sp>
        <p:nvSpPr>
          <p:cNvPr id="218" name="Difficult to get current statistics. In 2011, Foundation Center identified 40,444 family foundations…"/>
          <p:cNvSpPr txBox="1"/>
          <p:nvPr>
            <p:ph type="body" idx="1"/>
          </p:nvPr>
        </p:nvSpPr>
        <p:spPr>
          <a:prstGeom prst="rect">
            <a:avLst/>
          </a:prstGeom>
        </p:spPr>
        <p:txBody>
          <a:bodyPr/>
          <a:lstStyle/>
          <a:p>
            <a:pPr>
              <a:buBlip>
                <a:blip r:embed="rId2"/>
              </a:buBlip>
            </a:pPr>
            <a:r>
              <a:t>Difficult to get current statistics. In 2011, Foundation Center identified 40,444 family foundations</a:t>
            </a:r>
          </a:p>
          <a:p>
            <a:pPr>
              <a:buBlip>
                <a:blip r:embed="rId2"/>
              </a:buBlip>
            </a:pPr>
            <a:r>
              <a:t>They made grants of $21.33 billion</a:t>
            </a:r>
          </a:p>
          <a:p>
            <a:pPr>
              <a:buBlip>
                <a:blip r:embed="rId2"/>
              </a:buBlip>
            </a:pPr>
            <a:r>
              <a:t>This represented 63% of all independent foundation giving.</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Private Foundation"/>
          <p:cNvSpPr txBox="1"/>
          <p:nvPr>
            <p:ph type="title"/>
          </p:nvPr>
        </p:nvSpPr>
        <p:spPr>
          <a:prstGeom prst="rect">
            <a:avLst/>
          </a:prstGeom>
        </p:spPr>
        <p:txBody>
          <a:bodyPr/>
          <a:lstStyle/>
          <a:p>
            <a:pPr/>
            <a:r>
              <a:t>Private Foundation</a:t>
            </a:r>
          </a:p>
        </p:txBody>
      </p:sp>
      <p:sp>
        <p:nvSpPr>
          <p:cNvPr id="221" name="Tax Advantages…"/>
          <p:cNvSpPr txBox="1"/>
          <p:nvPr>
            <p:ph type="body" sz="half" idx="1"/>
          </p:nvPr>
        </p:nvSpPr>
        <p:spPr>
          <a:prstGeom prst="rect">
            <a:avLst/>
          </a:prstGeom>
        </p:spPr>
        <p:txBody>
          <a:bodyPr/>
          <a:lstStyle/>
          <a:p>
            <a:pPr marL="374014" indent="-374014" defTabSz="554990">
              <a:spcBef>
                <a:spcPts val="2200"/>
              </a:spcBef>
              <a:buBlip>
                <a:blip r:embed="rId2"/>
              </a:buBlip>
              <a:defRPr b="1" sz="3040"/>
            </a:pPr>
            <a:r>
              <a:t>Tax Advantages</a:t>
            </a:r>
          </a:p>
          <a:p>
            <a:pPr lvl="1" marL="748029" indent="-374014" defTabSz="554990">
              <a:spcBef>
                <a:spcPts val="2200"/>
              </a:spcBef>
              <a:buBlip>
                <a:blip r:embed="rId2"/>
              </a:buBlip>
              <a:defRPr sz="3040"/>
            </a:pPr>
            <a:r>
              <a:t>Charitable deduction for the gift</a:t>
            </a:r>
          </a:p>
          <a:p>
            <a:pPr lvl="1" marL="748029" indent="-374014" defTabSz="554990">
              <a:spcBef>
                <a:spcPts val="2200"/>
              </a:spcBef>
              <a:buBlip>
                <a:blip r:embed="rId2"/>
              </a:buBlip>
              <a:defRPr sz="3040"/>
            </a:pPr>
            <a:r>
              <a:t>Distributions to individuals and foreign charities</a:t>
            </a:r>
          </a:p>
          <a:p>
            <a:pPr lvl="1" marL="748029" indent="-374014" defTabSz="554990">
              <a:spcBef>
                <a:spcPts val="2200"/>
              </a:spcBef>
              <a:buBlip>
                <a:blip r:embed="rId2"/>
              </a:buBlip>
              <a:defRPr sz="3040"/>
            </a:pPr>
            <a:r>
              <a:t>Can pay family members who work for the foundation</a:t>
            </a:r>
          </a:p>
        </p:txBody>
      </p:sp>
      <p:sp>
        <p:nvSpPr>
          <p:cNvPr id="222" name="Non-tax 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Non-tax Advantages</a:t>
            </a:r>
          </a:p>
          <a:p>
            <a:pPr lvl="1" marL="787400" indent="-393700" algn="l">
              <a:lnSpc>
                <a:spcPct val="120000"/>
              </a:lnSpc>
              <a:spcBef>
                <a:spcPts val="2400"/>
              </a:spcBef>
              <a:buSzPct val="40000"/>
              <a:buBlip>
                <a:blip r:embed="rId2"/>
              </a:buBlip>
            </a:pPr>
            <a:r>
              <a:t>Control of distributions, investments, management</a:t>
            </a:r>
          </a:p>
          <a:p>
            <a:pPr lvl="1" marL="787400" indent="-393700" algn="l">
              <a:lnSpc>
                <a:spcPct val="120000"/>
              </a:lnSpc>
              <a:spcBef>
                <a:spcPts val="2400"/>
              </a:spcBef>
              <a:buSzPct val="40000"/>
              <a:buBlip>
                <a:blip r:embed="rId2"/>
              </a:buBlip>
            </a:pPr>
            <a:r>
              <a:t>Memorialize family</a:t>
            </a:r>
          </a:p>
          <a:p>
            <a:pPr lvl="1" marL="787400" indent="-393700" algn="l">
              <a:lnSpc>
                <a:spcPct val="120000"/>
              </a:lnSpc>
              <a:spcBef>
                <a:spcPts val="2400"/>
              </a:spcBef>
              <a:buSzPct val="40000"/>
              <a:buBlip>
                <a:blip r:embed="rId2"/>
              </a:buBlip>
            </a:pPr>
            <a:r>
              <a:t>Platform to teach family about philanthropy</a:t>
            </a:r>
          </a:p>
          <a:p>
            <a:pPr lvl="1" marL="787400" indent="-393700" algn="l">
              <a:lnSpc>
                <a:spcPct val="120000"/>
              </a:lnSpc>
              <a:spcBef>
                <a:spcPts val="2400"/>
              </a:spcBef>
              <a:buSzPct val="40000"/>
              <a:buBlip>
                <a:blip r:embed="rId2"/>
              </a:buBlip>
            </a:pPr>
            <a:r>
              <a:t>Protection of assets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Private Foundation"/>
          <p:cNvSpPr txBox="1"/>
          <p:nvPr>
            <p:ph type="title"/>
          </p:nvPr>
        </p:nvSpPr>
        <p:spPr>
          <a:prstGeom prst="rect">
            <a:avLst/>
          </a:prstGeom>
        </p:spPr>
        <p:txBody>
          <a:bodyPr/>
          <a:lstStyle/>
          <a:p>
            <a:pPr/>
            <a:r>
              <a:t>Private Foundation</a:t>
            </a:r>
          </a:p>
        </p:txBody>
      </p:sp>
      <p:sp>
        <p:nvSpPr>
          <p:cNvPr id="225" name="Tax Disadvantages…"/>
          <p:cNvSpPr txBox="1"/>
          <p:nvPr>
            <p:ph type="body" sz="half" idx="1"/>
          </p:nvPr>
        </p:nvSpPr>
        <p:spPr>
          <a:prstGeom prst="rect">
            <a:avLst/>
          </a:prstGeom>
        </p:spPr>
        <p:txBody>
          <a:bodyPr/>
          <a:lstStyle/>
          <a:p>
            <a:pPr>
              <a:buBlip>
                <a:blip r:embed="rId2"/>
              </a:buBlip>
              <a:defRPr b="1"/>
            </a:pPr>
            <a:r>
              <a:t>Tax Disadvantages</a:t>
            </a:r>
          </a:p>
          <a:p>
            <a:pPr>
              <a:buBlip>
                <a:blip r:embed="rId2"/>
              </a:buBlip>
            </a:pPr>
            <a:r>
              <a:t>Lower annual gift limits</a:t>
            </a:r>
          </a:p>
          <a:p>
            <a:pPr>
              <a:buBlip>
                <a:blip r:embed="rId2"/>
              </a:buBlip>
            </a:pPr>
            <a:r>
              <a:t>Limitations on assets you can contribute and receive market value deduction</a:t>
            </a:r>
          </a:p>
          <a:p>
            <a:pPr>
              <a:buBlip>
                <a:blip r:embed="rId2"/>
              </a:buBlip>
            </a:pPr>
            <a:r>
              <a:t>Excise taxes on income</a:t>
            </a:r>
          </a:p>
          <a:p>
            <a:pPr>
              <a:buBlip>
                <a:blip r:embed="rId2"/>
              </a:buBlip>
            </a:pPr>
            <a:r>
              <a:t>Penalties on prohibited transactions</a:t>
            </a:r>
          </a:p>
        </p:txBody>
      </p:sp>
      <p:sp>
        <p:nvSpPr>
          <p:cNvPr id="226" name="Non-tax Dis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Non-tax Disadvantages</a:t>
            </a:r>
          </a:p>
          <a:p>
            <a:pPr marL="393700" indent="-393700" algn="l">
              <a:lnSpc>
                <a:spcPct val="120000"/>
              </a:lnSpc>
              <a:spcBef>
                <a:spcPts val="2400"/>
              </a:spcBef>
              <a:buSzPct val="40000"/>
              <a:buBlip>
                <a:blip r:embed="rId2"/>
              </a:buBlip>
            </a:pPr>
            <a:r>
              <a:t>Costs of creation, ongoing management, and oversight</a:t>
            </a:r>
          </a:p>
          <a:p>
            <a:pPr marL="393700" indent="-393700" algn="l">
              <a:lnSpc>
                <a:spcPct val="120000"/>
              </a:lnSpc>
              <a:spcBef>
                <a:spcPts val="2400"/>
              </a:spcBef>
              <a:buSzPct val="40000"/>
              <a:buBlip>
                <a:blip r:embed="rId2"/>
              </a:buBlip>
            </a:pPr>
            <a:r>
              <a:t>Investment restrictions</a:t>
            </a:r>
          </a:p>
          <a:p>
            <a:pPr marL="393700" indent="-393700" algn="l">
              <a:lnSpc>
                <a:spcPct val="120000"/>
              </a:lnSpc>
              <a:spcBef>
                <a:spcPts val="2400"/>
              </a:spcBef>
              <a:buSzPct val="40000"/>
              <a:buBlip>
                <a:blip r:embed="rId2"/>
              </a:buBlip>
            </a:pPr>
            <a:r>
              <a:t>Potential for personal liability</a:t>
            </a:r>
          </a:p>
          <a:p>
            <a:pPr marL="393700" indent="-393700" algn="l">
              <a:lnSpc>
                <a:spcPct val="120000"/>
              </a:lnSpc>
              <a:spcBef>
                <a:spcPts val="2400"/>
              </a:spcBef>
              <a:buSzPct val="40000"/>
              <a:buBlip>
                <a:blip r:embed="rId2"/>
              </a:buBlip>
            </a:pPr>
            <a:r>
              <a:t>Complicated rules and procedure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ype III Supporting Organization"/>
          <p:cNvSpPr txBox="1"/>
          <p:nvPr>
            <p:ph type="title"/>
          </p:nvPr>
        </p:nvSpPr>
        <p:spPr>
          <a:prstGeom prst="rect">
            <a:avLst/>
          </a:prstGeom>
        </p:spPr>
        <p:txBody>
          <a:bodyPr/>
          <a:lstStyle>
            <a:lvl1pPr defTabSz="514095">
              <a:defRPr sz="6160"/>
            </a:lvl1pPr>
          </a:lstStyle>
          <a:p>
            <a:pPr/>
            <a:r>
              <a:t>Type III Supporting Organization</a:t>
            </a:r>
          </a:p>
        </p:txBody>
      </p:sp>
      <p:sp>
        <p:nvSpPr>
          <p:cNvPr id="229" name="What is it?…"/>
          <p:cNvSpPr txBox="1"/>
          <p:nvPr>
            <p:ph type="body" idx="1"/>
          </p:nvPr>
        </p:nvSpPr>
        <p:spPr>
          <a:prstGeom prst="rect">
            <a:avLst/>
          </a:prstGeom>
        </p:spPr>
        <p:txBody>
          <a:bodyPr/>
          <a:lstStyle/>
          <a:p>
            <a:pPr marL="421386" indent="-421386" defTabSz="461518">
              <a:spcBef>
                <a:spcPts val="3300"/>
              </a:spcBef>
              <a:buBlip>
                <a:blip r:embed="rId2"/>
              </a:buBlip>
              <a:defRPr sz="3397"/>
            </a:pPr>
            <a:r>
              <a:t>What is it?</a:t>
            </a:r>
          </a:p>
          <a:p>
            <a:pPr lvl="1" marL="842772" indent="-421386" defTabSz="461518">
              <a:spcBef>
                <a:spcPts val="3300"/>
              </a:spcBef>
              <a:buBlip>
                <a:blip r:embed="rId2"/>
              </a:buBlip>
              <a:defRPr sz="3397"/>
            </a:pPr>
            <a:r>
              <a:t>Separately established public charity</a:t>
            </a:r>
          </a:p>
          <a:p>
            <a:pPr lvl="1" marL="842772" indent="-421386" defTabSz="461518">
              <a:spcBef>
                <a:spcPts val="3300"/>
              </a:spcBef>
              <a:buBlip>
                <a:blip r:embed="rId2"/>
              </a:buBlip>
              <a:defRPr sz="3397"/>
            </a:pPr>
            <a:r>
              <a:t>Makes distributions to support one or more public charities</a:t>
            </a:r>
          </a:p>
          <a:p>
            <a:pPr lvl="1" marL="842772" indent="-421386" defTabSz="461518">
              <a:spcBef>
                <a:spcPts val="3300"/>
              </a:spcBef>
              <a:buBlip>
                <a:blip r:embed="rId2"/>
              </a:buBlip>
              <a:defRPr sz="3397"/>
            </a:pPr>
            <a:r>
              <a:t>Exists solely to support those charities (no more than 5)</a:t>
            </a:r>
          </a:p>
          <a:p>
            <a:pPr lvl="1" marL="842772" indent="-421386" defTabSz="461518">
              <a:spcBef>
                <a:spcPts val="3300"/>
              </a:spcBef>
              <a:buBlip>
                <a:blip r:embed="rId2"/>
              </a:buBlip>
              <a:defRPr sz="3397"/>
            </a:pPr>
            <a:r>
              <a:t>Can be Type I, II, or III depending on relationship with supported organizations.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ype III Supporting Organization"/>
          <p:cNvSpPr txBox="1"/>
          <p:nvPr>
            <p:ph type="title"/>
          </p:nvPr>
        </p:nvSpPr>
        <p:spPr>
          <a:prstGeom prst="rect">
            <a:avLst/>
          </a:prstGeom>
        </p:spPr>
        <p:txBody>
          <a:bodyPr/>
          <a:lstStyle>
            <a:lvl1pPr defTabSz="514095">
              <a:defRPr sz="6160"/>
            </a:lvl1pPr>
          </a:lstStyle>
          <a:p>
            <a:pPr/>
            <a:r>
              <a:t>Type III Supporting Organization</a:t>
            </a:r>
          </a:p>
        </p:txBody>
      </p:sp>
      <p:sp>
        <p:nvSpPr>
          <p:cNvPr id="232" name="Type I…"/>
          <p:cNvSpPr txBox="1"/>
          <p:nvPr>
            <p:ph type="body" idx="1"/>
          </p:nvPr>
        </p:nvSpPr>
        <p:spPr>
          <a:prstGeom prst="rect">
            <a:avLst/>
          </a:prstGeom>
        </p:spPr>
        <p:txBody>
          <a:bodyPr/>
          <a:lstStyle/>
          <a:p>
            <a:pPr marL="410718" indent="-410718" defTabSz="449833">
              <a:spcBef>
                <a:spcPts val="3200"/>
              </a:spcBef>
              <a:buBlip>
                <a:blip r:embed="rId2"/>
              </a:buBlip>
              <a:defRPr sz="3311"/>
            </a:pPr>
            <a:r>
              <a:t>Type I</a:t>
            </a:r>
          </a:p>
          <a:p>
            <a:pPr lvl="1" marL="821436" indent="-410718" defTabSz="449833">
              <a:spcBef>
                <a:spcPts val="3200"/>
              </a:spcBef>
              <a:buBlip>
                <a:blip r:embed="rId2"/>
              </a:buBlip>
              <a:defRPr sz="3311"/>
            </a:pPr>
            <a:r>
              <a:t>Operation, supervised, or controlled by</a:t>
            </a:r>
          </a:p>
          <a:p>
            <a:pPr lvl="1" marL="821436" indent="-410718" defTabSz="449833">
              <a:spcBef>
                <a:spcPts val="3200"/>
              </a:spcBef>
              <a:buBlip>
                <a:blip r:embed="rId2"/>
              </a:buBlip>
              <a:defRPr sz="3311"/>
            </a:pPr>
            <a:r>
              <a:t>Highest link</a:t>
            </a:r>
          </a:p>
          <a:p>
            <a:pPr lvl="1" marL="821436" indent="-410718" defTabSz="449833">
              <a:spcBef>
                <a:spcPts val="3200"/>
              </a:spcBef>
              <a:buBlip>
                <a:blip r:embed="rId2"/>
              </a:buBlip>
              <a:defRPr sz="3311"/>
            </a:pPr>
            <a:r>
              <a:t>Parent/Subsidiary</a:t>
            </a:r>
          </a:p>
          <a:p>
            <a:pPr marL="410718" indent="-410718" defTabSz="449833">
              <a:spcBef>
                <a:spcPts val="3200"/>
              </a:spcBef>
              <a:buBlip>
                <a:blip r:embed="rId2"/>
              </a:buBlip>
              <a:defRPr sz="3311"/>
            </a:pPr>
            <a:r>
              <a:t>Type II</a:t>
            </a:r>
          </a:p>
          <a:p>
            <a:pPr lvl="1" marL="821436" indent="-410718" defTabSz="449833">
              <a:spcBef>
                <a:spcPts val="3200"/>
              </a:spcBef>
              <a:buBlip>
                <a:blip r:embed="rId2"/>
              </a:buBlip>
              <a:defRPr sz="3311"/>
            </a:pPr>
            <a:r>
              <a:t>Supervised or controlled in connection with</a:t>
            </a:r>
          </a:p>
          <a:p>
            <a:pPr lvl="1" marL="821436" indent="-410718" defTabSz="449833">
              <a:spcBef>
                <a:spcPts val="3200"/>
              </a:spcBef>
              <a:buBlip>
                <a:blip r:embed="rId2"/>
              </a:buBlip>
              <a:defRPr sz="3311"/>
            </a:pPr>
            <a:r>
              <a:t>Brother-sister type relationship</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ype III Supporting Organization"/>
          <p:cNvSpPr txBox="1"/>
          <p:nvPr>
            <p:ph type="title"/>
          </p:nvPr>
        </p:nvSpPr>
        <p:spPr>
          <a:prstGeom prst="rect">
            <a:avLst/>
          </a:prstGeom>
        </p:spPr>
        <p:txBody>
          <a:bodyPr/>
          <a:lstStyle>
            <a:lvl1pPr defTabSz="514095">
              <a:defRPr sz="6160"/>
            </a:lvl1pPr>
          </a:lstStyle>
          <a:p>
            <a:pPr/>
            <a:r>
              <a:t>Type III Supporting Organization</a:t>
            </a:r>
          </a:p>
        </p:txBody>
      </p:sp>
      <p:sp>
        <p:nvSpPr>
          <p:cNvPr id="235" name="Type III…"/>
          <p:cNvSpPr txBox="1"/>
          <p:nvPr>
            <p:ph type="body" idx="1"/>
          </p:nvPr>
        </p:nvSpPr>
        <p:spPr>
          <a:prstGeom prst="rect">
            <a:avLst/>
          </a:prstGeom>
        </p:spPr>
        <p:txBody>
          <a:bodyPr/>
          <a:lstStyle/>
          <a:p>
            <a:pPr>
              <a:buBlip>
                <a:blip r:embed="rId2"/>
              </a:buBlip>
            </a:pPr>
            <a:r>
              <a:t>Type III</a:t>
            </a:r>
          </a:p>
          <a:p>
            <a:pPr lvl="1">
              <a:buBlip>
                <a:blip r:embed="rId2"/>
              </a:buBlip>
            </a:pPr>
            <a:r>
              <a:t>Operated in connection with - least direct involvement</a:t>
            </a:r>
          </a:p>
          <a:p>
            <a:pPr lvl="1">
              <a:buBlip>
                <a:blip r:embed="rId2"/>
              </a:buBlip>
            </a:pPr>
            <a:r>
              <a:t>Must meat “responsiveness” and “integral part” tests to determine if there is sufficient nexus.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ype III Supporting Organization"/>
          <p:cNvSpPr txBox="1"/>
          <p:nvPr>
            <p:ph type="title"/>
          </p:nvPr>
        </p:nvSpPr>
        <p:spPr>
          <a:prstGeom prst="rect">
            <a:avLst/>
          </a:prstGeom>
        </p:spPr>
        <p:txBody>
          <a:bodyPr/>
          <a:lstStyle>
            <a:lvl1pPr defTabSz="514095">
              <a:defRPr sz="6160"/>
            </a:lvl1pPr>
          </a:lstStyle>
          <a:p>
            <a:pPr/>
            <a:r>
              <a:t>Type III Supporting Organization</a:t>
            </a:r>
          </a:p>
        </p:txBody>
      </p:sp>
      <p:sp>
        <p:nvSpPr>
          <p:cNvPr id="238" name="Type III…"/>
          <p:cNvSpPr txBox="1"/>
          <p:nvPr>
            <p:ph type="body" idx="1"/>
          </p:nvPr>
        </p:nvSpPr>
        <p:spPr>
          <a:prstGeom prst="rect">
            <a:avLst/>
          </a:prstGeom>
        </p:spPr>
        <p:txBody>
          <a:bodyPr/>
          <a:lstStyle/>
          <a:p>
            <a:pPr marL="512063" indent="-512063" defTabSz="560831">
              <a:spcBef>
                <a:spcPts val="4000"/>
              </a:spcBef>
              <a:buBlip>
                <a:blip r:embed="rId2"/>
              </a:buBlip>
              <a:defRPr sz="4128"/>
            </a:pPr>
            <a:r>
              <a:t>Type III</a:t>
            </a:r>
          </a:p>
          <a:p>
            <a:pPr lvl="1" marL="1024127" indent="-512063" defTabSz="560831">
              <a:spcBef>
                <a:spcPts val="4000"/>
              </a:spcBef>
              <a:buBlip>
                <a:blip r:embed="rId2"/>
              </a:buBlip>
              <a:defRPr sz="4128"/>
            </a:pPr>
            <a:r>
              <a:t>Under PPA, 2 types of Type IIIs</a:t>
            </a:r>
          </a:p>
          <a:p>
            <a:pPr lvl="2" marL="1536191" indent="-512063" defTabSz="560831">
              <a:spcBef>
                <a:spcPts val="4000"/>
              </a:spcBef>
              <a:buBlip>
                <a:blip r:embed="rId2"/>
              </a:buBlip>
              <a:defRPr sz="4128"/>
            </a:pPr>
            <a:r>
              <a:t>Functionally integrated - one that engages or carries out essential element of support org (that the org would otherwise perform) i.e. Blood Bank/Red Cross</a:t>
            </a:r>
          </a:p>
          <a:p>
            <a:pPr lvl="2" marL="1536191" indent="-512063" defTabSz="560831">
              <a:spcBef>
                <a:spcPts val="4000"/>
              </a:spcBef>
              <a:buBlip>
                <a:blip r:embed="rId2"/>
              </a:buBlip>
              <a:defRPr sz="4128"/>
            </a:pPr>
            <a:r>
              <a:t>Non-functionally integrated - all others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Private Foundation"/>
          <p:cNvSpPr txBox="1"/>
          <p:nvPr>
            <p:ph type="title"/>
          </p:nvPr>
        </p:nvSpPr>
        <p:spPr>
          <a:prstGeom prst="rect">
            <a:avLst/>
          </a:prstGeom>
        </p:spPr>
        <p:txBody>
          <a:bodyPr/>
          <a:lstStyle/>
          <a:p>
            <a:pPr/>
            <a:r>
              <a:t>Private Foundation</a:t>
            </a:r>
          </a:p>
        </p:txBody>
      </p:sp>
      <p:sp>
        <p:nvSpPr>
          <p:cNvPr id="241" name="Tax advantages…"/>
          <p:cNvSpPr txBox="1"/>
          <p:nvPr>
            <p:ph type="body" sz="half" idx="1"/>
          </p:nvPr>
        </p:nvSpPr>
        <p:spPr>
          <a:prstGeom prst="rect">
            <a:avLst/>
          </a:prstGeom>
        </p:spPr>
        <p:txBody>
          <a:bodyPr/>
          <a:lstStyle/>
          <a:p>
            <a:pPr>
              <a:buBlip>
                <a:blip r:embed="rId2"/>
              </a:buBlip>
              <a:defRPr b="1"/>
            </a:pPr>
            <a:r>
              <a:t>Tax advantages</a:t>
            </a:r>
          </a:p>
          <a:p>
            <a:pPr lvl="1">
              <a:buBlip>
                <a:blip r:embed="rId2"/>
              </a:buBlip>
            </a:pPr>
            <a:r>
              <a:t>Full benefit of public charity deduction rules</a:t>
            </a:r>
          </a:p>
          <a:p>
            <a:pPr lvl="1">
              <a:buBlip>
                <a:blip r:embed="rId2"/>
              </a:buBlip>
            </a:pPr>
            <a:r>
              <a:t>More flexibility on assets that can be contributed</a:t>
            </a:r>
          </a:p>
          <a:p>
            <a:pPr lvl="1">
              <a:buBlip>
                <a:blip r:embed="rId2"/>
              </a:buBlip>
            </a:pPr>
            <a:r>
              <a:t>Some, but many fewer excised taxes </a:t>
            </a:r>
          </a:p>
        </p:txBody>
      </p:sp>
      <p:sp>
        <p:nvSpPr>
          <p:cNvPr id="242" name="Non-tax advantages…"/>
          <p:cNvSpPr txBox="1"/>
          <p:nvPr/>
        </p:nvSpPr>
        <p:spPr>
          <a:xfrm>
            <a:off x="6438900" y="22733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Non-tax advantages</a:t>
            </a:r>
          </a:p>
          <a:p>
            <a:pPr lvl="1" marL="787400" indent="-393700" algn="l">
              <a:lnSpc>
                <a:spcPct val="120000"/>
              </a:lnSpc>
              <a:spcBef>
                <a:spcPts val="2400"/>
              </a:spcBef>
              <a:buSzPct val="40000"/>
              <a:buBlip>
                <a:blip r:embed="rId2"/>
              </a:buBlip>
            </a:pPr>
            <a:r>
              <a:t>The supported org can administer, support, and convene</a:t>
            </a:r>
          </a:p>
          <a:p>
            <a:pPr lvl="1" marL="787400" indent="-393700" algn="l">
              <a:lnSpc>
                <a:spcPct val="120000"/>
              </a:lnSpc>
              <a:spcBef>
                <a:spcPts val="2400"/>
              </a:spcBef>
              <a:buSzPct val="40000"/>
              <a:buBlip>
                <a:blip r:embed="rId2"/>
              </a:buBlip>
            </a:pPr>
            <a:r>
              <a:t>Allows flexibility if the right supported charity is selected - like a community foundation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What We Know About Charitable Giving in the United States"/>
          <p:cNvSpPr txBox="1"/>
          <p:nvPr>
            <p:ph type="title"/>
          </p:nvPr>
        </p:nvSpPr>
        <p:spPr>
          <a:prstGeom prst="rect">
            <a:avLst/>
          </a:prstGeom>
        </p:spPr>
        <p:txBody>
          <a:bodyPr/>
          <a:lstStyle>
            <a:lvl1pPr defTabSz="508254">
              <a:defRPr sz="6090"/>
            </a:lvl1pPr>
          </a:lstStyle>
          <a:p>
            <a:pPr/>
            <a:r>
              <a:t>What We Know About Charitable Giving in the United States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ype III Supporting Organization"/>
          <p:cNvSpPr txBox="1"/>
          <p:nvPr>
            <p:ph type="title"/>
          </p:nvPr>
        </p:nvSpPr>
        <p:spPr>
          <a:prstGeom prst="rect">
            <a:avLst/>
          </a:prstGeom>
        </p:spPr>
        <p:txBody>
          <a:bodyPr/>
          <a:lstStyle>
            <a:lvl1pPr defTabSz="514095">
              <a:defRPr sz="6160"/>
            </a:lvl1pPr>
          </a:lstStyle>
          <a:p>
            <a:pPr/>
            <a:r>
              <a:t>Type III Supporting Organization</a:t>
            </a:r>
          </a:p>
        </p:txBody>
      </p:sp>
      <p:sp>
        <p:nvSpPr>
          <p:cNvPr id="245" name="Tax disadvantages…"/>
          <p:cNvSpPr txBox="1"/>
          <p:nvPr>
            <p:ph type="body" sz="half" idx="1"/>
          </p:nvPr>
        </p:nvSpPr>
        <p:spPr>
          <a:xfrm>
            <a:off x="654050" y="2628900"/>
            <a:ext cx="5600700" cy="6477000"/>
          </a:xfrm>
          <a:prstGeom prst="rect">
            <a:avLst/>
          </a:prstGeom>
        </p:spPr>
        <p:txBody>
          <a:bodyPr/>
          <a:lstStyle/>
          <a:p>
            <a:pPr lvl="1" marL="748029" indent="-374014" defTabSz="554990">
              <a:spcBef>
                <a:spcPts val="2200"/>
              </a:spcBef>
              <a:buBlip>
                <a:blip r:embed="rId2"/>
              </a:buBlip>
              <a:defRPr b="1" sz="3040"/>
            </a:pPr>
            <a:r>
              <a:t>Tax disadvantages</a:t>
            </a:r>
          </a:p>
          <a:p>
            <a:pPr lvl="2" marL="1122044" indent="-374014" defTabSz="554990">
              <a:spcBef>
                <a:spcPts val="2200"/>
              </a:spcBef>
              <a:buBlip>
                <a:blip r:embed="rId2"/>
              </a:buBlip>
              <a:defRPr sz="3040"/>
            </a:pPr>
            <a:r>
              <a:t>High IRS/Congressional scrutiny</a:t>
            </a:r>
          </a:p>
          <a:p>
            <a:pPr lvl="2" marL="1122044" indent="-374014" defTabSz="554990">
              <a:spcBef>
                <a:spcPts val="2200"/>
              </a:spcBef>
              <a:buBlip>
                <a:blip r:embed="rId2"/>
              </a:buBlip>
              <a:defRPr sz="3040"/>
            </a:pPr>
            <a:r>
              <a:t>Public status at risk with certain transactions (may default to pf status)</a:t>
            </a:r>
          </a:p>
          <a:p>
            <a:pPr lvl="2" marL="1122044" indent="-374014" defTabSz="554990">
              <a:spcBef>
                <a:spcPts val="2200"/>
              </a:spcBef>
              <a:buBlip>
                <a:blip r:embed="rId2"/>
              </a:buBlip>
              <a:defRPr sz="3040"/>
            </a:pPr>
            <a:r>
              <a:t>Burden on filer to establish status</a:t>
            </a:r>
          </a:p>
        </p:txBody>
      </p:sp>
      <p:sp>
        <p:nvSpPr>
          <p:cNvPr id="246" name="Non-tax dis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Non-tax disadvantages</a:t>
            </a:r>
          </a:p>
          <a:p>
            <a:pPr lvl="1" marL="787400" indent="-393700" algn="l">
              <a:lnSpc>
                <a:spcPct val="120000"/>
              </a:lnSpc>
              <a:spcBef>
                <a:spcPts val="2400"/>
              </a:spcBef>
              <a:buSzPct val="40000"/>
              <a:buBlip>
                <a:blip r:embed="rId2"/>
              </a:buBlip>
            </a:pPr>
            <a:r>
              <a:t>Less control than with private foundation</a:t>
            </a:r>
          </a:p>
          <a:p>
            <a:pPr lvl="1" marL="787400" indent="-393700" algn="l">
              <a:lnSpc>
                <a:spcPct val="120000"/>
              </a:lnSpc>
              <a:spcBef>
                <a:spcPts val="2400"/>
              </a:spcBef>
              <a:buSzPct val="40000"/>
              <a:buBlip>
                <a:blip r:embed="rId2"/>
              </a:buBlip>
            </a:pPr>
            <a:r>
              <a:t>Limits on payments to family members/related parties (Type IIIs)</a:t>
            </a:r>
          </a:p>
          <a:p>
            <a:pPr lvl="1" marL="787400" indent="-393700" algn="l">
              <a:lnSpc>
                <a:spcPct val="120000"/>
              </a:lnSpc>
              <a:spcBef>
                <a:spcPts val="2400"/>
              </a:spcBef>
              <a:buSzPct val="40000"/>
              <a:buBlip>
                <a:blip r:embed="rId2"/>
              </a:buBlip>
            </a:pPr>
            <a:r>
              <a:t>Limits on excess business holdings (Type IIIs)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Donor Advised Funds"/>
          <p:cNvSpPr txBox="1"/>
          <p:nvPr>
            <p:ph type="title"/>
          </p:nvPr>
        </p:nvSpPr>
        <p:spPr>
          <a:prstGeom prst="rect">
            <a:avLst/>
          </a:prstGeom>
        </p:spPr>
        <p:txBody>
          <a:bodyPr/>
          <a:lstStyle/>
          <a:p>
            <a:pPr/>
            <a:r>
              <a:t>Donor Advised Funds</a:t>
            </a:r>
          </a:p>
        </p:txBody>
      </p:sp>
      <p:sp>
        <p:nvSpPr>
          <p:cNvPr id="249" name="What are they?  Now legally defined under PPA…"/>
          <p:cNvSpPr txBox="1"/>
          <p:nvPr>
            <p:ph type="body" idx="1"/>
          </p:nvPr>
        </p:nvSpPr>
        <p:spPr>
          <a:prstGeom prst="rect">
            <a:avLst/>
          </a:prstGeom>
        </p:spPr>
        <p:txBody>
          <a:bodyPr/>
          <a:lstStyle/>
          <a:p>
            <a:pPr marL="490727" indent="-490727" defTabSz="537463">
              <a:spcBef>
                <a:spcPts val="3800"/>
              </a:spcBef>
              <a:buBlip>
                <a:blip r:embed="rId2"/>
              </a:buBlip>
              <a:defRPr sz="3956"/>
            </a:pPr>
            <a:r>
              <a:t>What are they?  Now legally defined under PPA</a:t>
            </a:r>
          </a:p>
          <a:p>
            <a:pPr lvl="1" marL="981455" indent="-490727" defTabSz="537463">
              <a:spcBef>
                <a:spcPts val="3800"/>
              </a:spcBef>
              <a:buBlip>
                <a:blip r:embed="rId2"/>
              </a:buBlip>
              <a:defRPr sz="3956"/>
            </a:pPr>
            <a:r>
              <a:t>A fund identified by reference to one or more donor contributions</a:t>
            </a:r>
          </a:p>
          <a:p>
            <a:pPr lvl="1" marL="981455" indent="-490727" defTabSz="537463">
              <a:spcBef>
                <a:spcPts val="3800"/>
              </a:spcBef>
              <a:buBlip>
                <a:blip r:embed="rId2"/>
              </a:buBlip>
              <a:defRPr sz="3956"/>
            </a:pPr>
            <a:r>
              <a:t>Owned and controlled by the sponsoring entity</a:t>
            </a:r>
          </a:p>
          <a:p>
            <a:pPr lvl="1" marL="981455" indent="-490727" defTabSz="537463">
              <a:spcBef>
                <a:spcPts val="3800"/>
              </a:spcBef>
              <a:buBlip>
                <a:blip r:embed="rId2"/>
              </a:buBlip>
              <a:defRPr sz="3956"/>
            </a:pPr>
            <a:r>
              <a:t>Over which the donor or donors have a reasonable expectation to advise on distributions or investments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Donor Advised Funds"/>
          <p:cNvSpPr txBox="1"/>
          <p:nvPr>
            <p:ph type="title"/>
          </p:nvPr>
        </p:nvSpPr>
        <p:spPr>
          <a:prstGeom prst="rect">
            <a:avLst/>
          </a:prstGeom>
        </p:spPr>
        <p:txBody>
          <a:bodyPr/>
          <a:lstStyle/>
          <a:p>
            <a:pPr/>
            <a:r>
              <a:t>Donor Advised Funds</a:t>
            </a:r>
          </a:p>
        </p:txBody>
      </p:sp>
      <p:sp>
        <p:nvSpPr>
          <p:cNvPr id="252" name="Exemptions from the Treasury for:…"/>
          <p:cNvSpPr txBox="1"/>
          <p:nvPr>
            <p:ph type="body" idx="1"/>
          </p:nvPr>
        </p:nvSpPr>
        <p:spPr>
          <a:prstGeom prst="rect">
            <a:avLst/>
          </a:prstGeom>
        </p:spPr>
        <p:txBody>
          <a:bodyPr/>
          <a:lstStyle/>
          <a:p>
            <a:pPr marL="474726" indent="-474726" defTabSz="519937">
              <a:spcBef>
                <a:spcPts val="3700"/>
              </a:spcBef>
              <a:buBlip>
                <a:blip r:embed="rId2"/>
              </a:buBlip>
              <a:defRPr sz="3827"/>
            </a:pPr>
            <a:r>
              <a:t>Exemptions from the Treasury for:</a:t>
            </a:r>
          </a:p>
          <a:p>
            <a:pPr lvl="1" marL="949452" indent="-474726" defTabSz="519937">
              <a:spcBef>
                <a:spcPts val="3700"/>
              </a:spcBef>
              <a:buBlip>
                <a:blip r:embed="rId2"/>
              </a:buBlip>
              <a:defRPr sz="3827"/>
            </a:pPr>
            <a:r>
              <a:t>Funds making distributions to a single charity or government entity</a:t>
            </a:r>
          </a:p>
          <a:p>
            <a:pPr lvl="1" marL="949452" indent="-474726" defTabSz="519937">
              <a:spcBef>
                <a:spcPts val="3700"/>
              </a:spcBef>
              <a:buBlip>
                <a:blip r:embed="rId2"/>
              </a:buBlip>
              <a:defRPr sz="3827"/>
            </a:pPr>
            <a:r>
              <a:t>Fund that makes travel, study, or similar grants to individuals if advised by a committee appointed by the sponsor and not controlled by the donor (or someone controlled by the donor) and uses objective, non-discriminatory standards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Donor Advised Funds"/>
          <p:cNvSpPr txBox="1"/>
          <p:nvPr>
            <p:ph type="title"/>
          </p:nvPr>
        </p:nvSpPr>
        <p:spPr>
          <a:prstGeom prst="rect">
            <a:avLst/>
          </a:prstGeom>
        </p:spPr>
        <p:txBody>
          <a:bodyPr/>
          <a:lstStyle/>
          <a:p>
            <a:pPr/>
            <a:r>
              <a:t>Donor Advised Funds</a:t>
            </a:r>
          </a:p>
        </p:txBody>
      </p:sp>
      <p:sp>
        <p:nvSpPr>
          <p:cNvPr id="255" name="Tax advantages…"/>
          <p:cNvSpPr txBox="1"/>
          <p:nvPr>
            <p:ph type="body" sz="half" idx="1"/>
          </p:nvPr>
        </p:nvSpPr>
        <p:spPr>
          <a:prstGeom prst="rect">
            <a:avLst/>
          </a:prstGeom>
        </p:spPr>
        <p:txBody>
          <a:bodyPr/>
          <a:lstStyle/>
          <a:p>
            <a:pPr marL="374014" indent="-374014" defTabSz="554990">
              <a:spcBef>
                <a:spcPts val="2200"/>
              </a:spcBef>
              <a:buBlip>
                <a:blip r:embed="rId2"/>
              </a:buBlip>
              <a:defRPr b="1" sz="3040"/>
            </a:pPr>
            <a:r>
              <a:t>Tax advantages</a:t>
            </a:r>
          </a:p>
          <a:p>
            <a:pPr lvl="1" marL="748029" indent="-374014" defTabSz="554990">
              <a:spcBef>
                <a:spcPts val="2200"/>
              </a:spcBef>
              <a:buBlip>
                <a:blip r:embed="rId2"/>
              </a:buBlip>
              <a:defRPr sz="3040"/>
            </a:pPr>
            <a:r>
              <a:t>Contributions subject to public charity deduction rules</a:t>
            </a:r>
          </a:p>
          <a:p>
            <a:pPr lvl="1" marL="748029" indent="-374014" defTabSz="554990">
              <a:spcBef>
                <a:spcPts val="2200"/>
              </a:spcBef>
              <a:buBlip>
                <a:blip r:embed="rId2"/>
              </a:buBlip>
              <a:defRPr sz="3040"/>
            </a:pPr>
            <a:r>
              <a:t>Wide range of assets can be used to fund</a:t>
            </a:r>
          </a:p>
          <a:p>
            <a:pPr lvl="1" marL="748029" indent="-374014" defTabSz="554990">
              <a:spcBef>
                <a:spcPts val="2200"/>
              </a:spcBef>
              <a:buBlip>
                <a:blip r:embed="rId2"/>
              </a:buBlip>
              <a:defRPr sz="3040"/>
            </a:pPr>
            <a:r>
              <a:t>Donors can used the fund to time the year of deduction</a:t>
            </a:r>
          </a:p>
        </p:txBody>
      </p:sp>
      <p:sp>
        <p:nvSpPr>
          <p:cNvPr id="256" name="Non-tax 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66140" indent="-366140" algn="l" defTabSz="543305">
              <a:lnSpc>
                <a:spcPct val="120000"/>
              </a:lnSpc>
              <a:spcBef>
                <a:spcPts val="2200"/>
              </a:spcBef>
              <a:buSzPct val="40000"/>
              <a:buBlip>
                <a:blip r:embed="rId2"/>
              </a:buBlip>
              <a:defRPr b="1" sz="2976"/>
            </a:pPr>
            <a:r>
              <a:t>Non-tax advantages</a:t>
            </a:r>
          </a:p>
          <a:p>
            <a:pPr lvl="1" marL="732281" indent="-366140" algn="l" defTabSz="543305">
              <a:lnSpc>
                <a:spcPct val="120000"/>
              </a:lnSpc>
              <a:spcBef>
                <a:spcPts val="2200"/>
              </a:spcBef>
              <a:buSzPct val="40000"/>
              <a:buBlip>
                <a:blip r:embed="rId2"/>
              </a:buBlip>
              <a:defRPr sz="2976"/>
            </a:pPr>
            <a:r>
              <a:t>Funds are managed by the charitable sponsor</a:t>
            </a:r>
          </a:p>
          <a:p>
            <a:pPr lvl="1" marL="732281" indent="-366140" algn="l" defTabSz="543305">
              <a:lnSpc>
                <a:spcPct val="120000"/>
              </a:lnSpc>
              <a:spcBef>
                <a:spcPts val="2200"/>
              </a:spcBef>
              <a:buSzPct val="40000"/>
              <a:buBlip>
                <a:blip r:embed="rId2"/>
              </a:buBlip>
              <a:defRPr sz="2976"/>
            </a:pPr>
            <a:r>
              <a:t>No separate entity - so no administrative requirements</a:t>
            </a:r>
          </a:p>
          <a:p>
            <a:pPr lvl="1" marL="732281" indent="-366140" algn="l" defTabSz="543305">
              <a:lnSpc>
                <a:spcPct val="120000"/>
              </a:lnSpc>
              <a:spcBef>
                <a:spcPts val="2200"/>
              </a:spcBef>
              <a:buSzPct val="40000"/>
              <a:buBlip>
                <a:blip r:embed="rId2"/>
              </a:buBlip>
              <a:defRPr sz="2976"/>
            </a:pPr>
            <a:r>
              <a:t>Staff can support grant making</a:t>
            </a:r>
          </a:p>
          <a:p>
            <a:pPr lvl="1" marL="732281" indent="-366140" algn="l" defTabSz="543305">
              <a:lnSpc>
                <a:spcPct val="120000"/>
              </a:lnSpc>
              <a:spcBef>
                <a:spcPts val="2200"/>
              </a:spcBef>
              <a:buSzPct val="40000"/>
              <a:buBlip>
                <a:blip r:embed="rId2"/>
              </a:buBlip>
              <a:defRPr sz="2976"/>
            </a:pPr>
            <a:r>
              <a:t>Can be anonymous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Donor Advised Funds"/>
          <p:cNvSpPr txBox="1"/>
          <p:nvPr>
            <p:ph type="title"/>
          </p:nvPr>
        </p:nvSpPr>
        <p:spPr>
          <a:prstGeom prst="rect">
            <a:avLst/>
          </a:prstGeom>
        </p:spPr>
        <p:txBody>
          <a:bodyPr/>
          <a:lstStyle/>
          <a:p>
            <a:pPr/>
            <a:r>
              <a:t>Donor Advised Funds</a:t>
            </a:r>
          </a:p>
        </p:txBody>
      </p:sp>
      <p:sp>
        <p:nvSpPr>
          <p:cNvPr id="259" name="Disadvantages:…"/>
          <p:cNvSpPr txBox="1"/>
          <p:nvPr>
            <p:ph type="body" sz="half" idx="1"/>
          </p:nvPr>
        </p:nvSpPr>
        <p:spPr>
          <a:prstGeom prst="rect">
            <a:avLst/>
          </a:prstGeom>
        </p:spPr>
        <p:txBody>
          <a:bodyPr/>
          <a:lstStyle/>
          <a:p>
            <a:pPr>
              <a:buBlip>
                <a:blip r:embed="rId2"/>
              </a:buBlip>
              <a:defRPr b="1"/>
            </a:pPr>
            <a:r>
              <a:t>Disadvantages:</a:t>
            </a:r>
          </a:p>
          <a:p>
            <a:pPr lvl="1">
              <a:buBlip>
                <a:blip r:embed="rId2"/>
              </a:buBlip>
            </a:pPr>
            <a:r>
              <a:t>Loss of control</a:t>
            </a:r>
          </a:p>
          <a:p>
            <a:pPr lvl="1">
              <a:buBlip>
                <a:blip r:embed="rId2"/>
              </a:buBlip>
            </a:pPr>
            <a:r>
              <a:t>DAF life may extend for one one or two generations below the donor (depends on the charity’s rules)</a:t>
            </a:r>
          </a:p>
        </p:txBody>
      </p:sp>
      <p:sp>
        <p:nvSpPr>
          <p:cNvPr id="260" name="No excess business holdings…"/>
          <p:cNvSpPr txBox="1"/>
          <p:nvPr/>
        </p:nvSpPr>
        <p:spPr>
          <a:xfrm>
            <a:off x="6438900" y="22733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pPr>
            <a:r>
              <a:t>No excess business holdings</a:t>
            </a:r>
          </a:p>
          <a:p>
            <a:pPr marL="393700" indent="-393700" algn="l">
              <a:lnSpc>
                <a:spcPct val="120000"/>
              </a:lnSpc>
              <a:spcBef>
                <a:spcPts val="2400"/>
              </a:spcBef>
              <a:buSzPct val="40000"/>
              <a:buBlip>
                <a:blip r:embed="rId2"/>
              </a:buBlip>
            </a:pPr>
            <a:r>
              <a:t>Penalties for taxable distributions (cannot pay family members)</a:t>
            </a:r>
          </a:p>
          <a:p>
            <a:pPr marL="393700" indent="-393700" algn="l">
              <a:lnSpc>
                <a:spcPct val="120000"/>
              </a:lnSpc>
              <a:spcBef>
                <a:spcPts val="2400"/>
              </a:spcBef>
              <a:buSzPct val="40000"/>
              <a:buBlip>
                <a:blip r:embed="rId2"/>
              </a:buBlip>
            </a:pPr>
            <a:r>
              <a:t>Penalties for mose than incidental benefit and excess benefit transactions.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Charitable Lead Trust"/>
          <p:cNvSpPr txBox="1"/>
          <p:nvPr>
            <p:ph type="title"/>
          </p:nvPr>
        </p:nvSpPr>
        <p:spPr>
          <a:prstGeom prst="rect">
            <a:avLst/>
          </a:prstGeom>
        </p:spPr>
        <p:txBody>
          <a:bodyPr/>
          <a:lstStyle/>
          <a:p>
            <a:pPr/>
            <a:r>
              <a:t>Charitable Lead Trust</a:t>
            </a:r>
          </a:p>
        </p:txBody>
      </p:sp>
      <p:sp>
        <p:nvSpPr>
          <p:cNvPr id="263" name="An irrevocable trust…"/>
          <p:cNvSpPr txBox="1"/>
          <p:nvPr>
            <p:ph type="body" idx="1"/>
          </p:nvPr>
        </p:nvSpPr>
        <p:spPr>
          <a:prstGeom prst="rect">
            <a:avLst/>
          </a:prstGeom>
        </p:spPr>
        <p:txBody>
          <a:bodyPr/>
          <a:lstStyle/>
          <a:p>
            <a:pPr marL="474726" indent="-474726" defTabSz="519937">
              <a:spcBef>
                <a:spcPts val="3700"/>
              </a:spcBef>
              <a:buBlip>
                <a:blip r:embed="rId2"/>
              </a:buBlip>
              <a:defRPr sz="3827"/>
            </a:pPr>
            <a:r>
              <a:t>An irrevocable trust</a:t>
            </a:r>
          </a:p>
          <a:p>
            <a:pPr marL="474726" indent="-474726" defTabSz="519937">
              <a:spcBef>
                <a:spcPts val="3700"/>
              </a:spcBef>
              <a:buBlip>
                <a:blip r:embed="rId2"/>
              </a:buBlip>
              <a:defRPr sz="3827"/>
            </a:pPr>
            <a:r>
              <a:t>Creates a present value deductions for the amounts set aside for one or more charities over the term of the trust</a:t>
            </a:r>
          </a:p>
          <a:p>
            <a:pPr marL="474726" indent="-474726" defTabSz="519937">
              <a:spcBef>
                <a:spcPts val="3700"/>
              </a:spcBef>
              <a:buBlip>
                <a:blip r:embed="rId2"/>
              </a:buBlip>
              <a:defRPr sz="3827"/>
            </a:pPr>
            <a:r>
              <a:t>Two types for tax purposes:</a:t>
            </a:r>
          </a:p>
          <a:p>
            <a:pPr lvl="1" marL="949452" indent="-474726" defTabSz="519937">
              <a:spcBef>
                <a:spcPts val="3700"/>
              </a:spcBef>
              <a:buBlip>
                <a:blip r:embed="rId2"/>
              </a:buBlip>
              <a:defRPr sz="3827"/>
            </a:pPr>
            <a:r>
              <a:t>Grantor</a:t>
            </a:r>
          </a:p>
          <a:p>
            <a:pPr lvl="1" marL="949452" indent="-474726" defTabSz="519937">
              <a:spcBef>
                <a:spcPts val="3700"/>
              </a:spcBef>
              <a:buBlip>
                <a:blip r:embed="rId2"/>
              </a:buBlip>
              <a:defRPr sz="3827"/>
            </a:pPr>
            <a:r>
              <a:t>Non-grantor</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Charitable Lead Trust"/>
          <p:cNvSpPr txBox="1"/>
          <p:nvPr>
            <p:ph type="title"/>
          </p:nvPr>
        </p:nvSpPr>
        <p:spPr>
          <a:prstGeom prst="rect">
            <a:avLst/>
          </a:prstGeom>
        </p:spPr>
        <p:txBody>
          <a:bodyPr/>
          <a:lstStyle/>
          <a:p>
            <a:pPr/>
            <a:r>
              <a:t>Charitable Lead Trust</a:t>
            </a:r>
          </a:p>
        </p:txBody>
      </p:sp>
      <p:sp>
        <p:nvSpPr>
          <p:cNvPr id="266" name="Advantages…"/>
          <p:cNvSpPr txBox="1"/>
          <p:nvPr>
            <p:ph type="body" sz="half" idx="1"/>
          </p:nvPr>
        </p:nvSpPr>
        <p:spPr>
          <a:prstGeom prst="rect">
            <a:avLst/>
          </a:prstGeom>
        </p:spPr>
        <p:txBody>
          <a:bodyPr/>
          <a:lstStyle/>
          <a:p>
            <a:pPr marL="354329" indent="-354329" defTabSz="525779">
              <a:spcBef>
                <a:spcPts val="2100"/>
              </a:spcBef>
              <a:buBlip>
                <a:blip r:embed="rId2"/>
              </a:buBlip>
              <a:defRPr b="1" sz="2880"/>
            </a:pPr>
            <a:r>
              <a:t>Advantages</a:t>
            </a:r>
          </a:p>
          <a:p>
            <a:pPr lvl="1" marL="708659" indent="-354329" defTabSz="525779">
              <a:spcBef>
                <a:spcPts val="2100"/>
              </a:spcBef>
              <a:buBlip>
                <a:blip r:embed="rId2"/>
              </a:buBlip>
              <a:defRPr sz="2880"/>
            </a:pPr>
            <a:r>
              <a:t>Platform to combine personal and charitable goals</a:t>
            </a:r>
          </a:p>
          <a:p>
            <a:pPr lvl="1" marL="708659" indent="-354329" defTabSz="525779">
              <a:spcBef>
                <a:spcPts val="2100"/>
              </a:spcBef>
              <a:buBlip>
                <a:blip r:embed="rId2"/>
              </a:buBlip>
              <a:defRPr sz="2880"/>
            </a:pPr>
            <a:r>
              <a:t>Low interest rate environments make them attractive</a:t>
            </a:r>
          </a:p>
          <a:p>
            <a:pPr lvl="1" marL="708659" indent="-354329" defTabSz="525779">
              <a:spcBef>
                <a:spcPts val="2100"/>
              </a:spcBef>
              <a:buBlip>
                <a:blip r:embed="rId2"/>
              </a:buBlip>
              <a:defRPr sz="2880"/>
            </a:pPr>
            <a:r>
              <a:t>Can be used creatively to make charitable deductions</a:t>
            </a:r>
          </a:p>
          <a:p>
            <a:pPr lvl="1" marL="708659" indent="-354329" defTabSz="525779">
              <a:spcBef>
                <a:spcPts val="2100"/>
              </a:spcBef>
              <a:buBlip>
                <a:blip r:embed="rId2"/>
              </a:buBlip>
              <a:defRPr sz="2880"/>
            </a:pPr>
            <a:r>
              <a:t>Maintain flexibility</a:t>
            </a:r>
          </a:p>
        </p:txBody>
      </p:sp>
      <p:sp>
        <p:nvSpPr>
          <p:cNvPr id="267" name="Dis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74014" indent="-374014" algn="l" defTabSz="554990">
              <a:lnSpc>
                <a:spcPct val="120000"/>
              </a:lnSpc>
              <a:spcBef>
                <a:spcPts val="2200"/>
              </a:spcBef>
              <a:buSzPct val="40000"/>
              <a:buBlip>
                <a:blip r:embed="rId2"/>
              </a:buBlip>
              <a:defRPr b="1" sz="3040"/>
            </a:pPr>
            <a:r>
              <a:t>Disadvantages</a:t>
            </a:r>
          </a:p>
          <a:p>
            <a:pPr lvl="1" marL="748029" indent="-374014" algn="l" defTabSz="554990">
              <a:lnSpc>
                <a:spcPct val="120000"/>
              </a:lnSpc>
              <a:spcBef>
                <a:spcPts val="2200"/>
              </a:spcBef>
              <a:buSzPct val="40000"/>
              <a:buBlip>
                <a:blip r:embed="rId2"/>
              </a:buBlip>
              <a:defRPr sz="3040"/>
            </a:pPr>
            <a:r>
              <a:t>Complex trust tax rates for non-grantor trusts</a:t>
            </a:r>
          </a:p>
          <a:p>
            <a:pPr lvl="1" marL="748029" indent="-374014" algn="l" defTabSz="554990">
              <a:lnSpc>
                <a:spcPct val="120000"/>
              </a:lnSpc>
              <a:spcBef>
                <a:spcPts val="2200"/>
              </a:spcBef>
              <a:buSzPct val="40000"/>
              <a:buBlip>
                <a:blip r:embed="rId2"/>
              </a:buBlip>
              <a:defRPr sz="3040"/>
            </a:pPr>
            <a:r>
              <a:t>Many of the prohibited transaction rules apply</a:t>
            </a:r>
          </a:p>
          <a:p>
            <a:pPr lvl="1" marL="748029" indent="-374014" algn="l" defTabSz="554990">
              <a:lnSpc>
                <a:spcPct val="120000"/>
              </a:lnSpc>
              <a:spcBef>
                <a:spcPts val="2200"/>
              </a:spcBef>
              <a:buSzPct val="40000"/>
              <a:buBlip>
                <a:blip r:embed="rId2"/>
              </a:buBlip>
              <a:defRPr sz="3040"/>
            </a:pPr>
            <a:r>
              <a:t>Donor involvement limitations when the lead trust funds a private foundation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Charitable Revocable Trust"/>
          <p:cNvSpPr txBox="1"/>
          <p:nvPr>
            <p:ph type="title"/>
          </p:nvPr>
        </p:nvSpPr>
        <p:spPr>
          <a:prstGeom prst="rect">
            <a:avLst/>
          </a:prstGeom>
        </p:spPr>
        <p:txBody>
          <a:bodyPr/>
          <a:lstStyle/>
          <a:p>
            <a:pPr/>
            <a:r>
              <a:t>Charitable Revocable Trust</a:t>
            </a:r>
          </a:p>
        </p:txBody>
      </p:sp>
      <p:sp>
        <p:nvSpPr>
          <p:cNvPr id="270" name="What is it? A revocable trust used for family philanthropy…"/>
          <p:cNvSpPr txBox="1"/>
          <p:nvPr>
            <p:ph type="body" idx="1"/>
          </p:nvPr>
        </p:nvSpPr>
        <p:spPr>
          <a:prstGeom prst="rect">
            <a:avLst/>
          </a:prstGeom>
        </p:spPr>
        <p:txBody>
          <a:bodyPr/>
          <a:lstStyle/>
          <a:p>
            <a:pPr marL="464058" indent="-464058" defTabSz="508254">
              <a:spcBef>
                <a:spcPts val="3600"/>
              </a:spcBef>
              <a:buBlip>
                <a:blip r:embed="rId2"/>
              </a:buBlip>
              <a:defRPr sz="3741"/>
            </a:pPr>
            <a:r>
              <a:t>What is it? A revocable trust used for family philanthropy</a:t>
            </a:r>
          </a:p>
          <a:p>
            <a:pPr marL="464058" indent="-464058" defTabSz="508254">
              <a:spcBef>
                <a:spcPts val="3600"/>
              </a:spcBef>
              <a:buBlip>
                <a:blip r:embed="rId2"/>
              </a:buBlip>
              <a:defRPr sz="3741"/>
            </a:pPr>
            <a:r>
              <a:t>Donor funds the trust with dollars that will be used to make charitable gifts</a:t>
            </a:r>
          </a:p>
          <a:p>
            <a:pPr marL="464058" indent="-464058" defTabSz="508254">
              <a:spcBef>
                <a:spcPts val="3600"/>
              </a:spcBef>
              <a:buBlip>
                <a:blip r:embed="rId2"/>
              </a:buBlip>
              <a:defRPr sz="3741"/>
            </a:pPr>
            <a:r>
              <a:t>Donors adopts a set of by-laws and operating procedures to engage family</a:t>
            </a:r>
          </a:p>
          <a:p>
            <a:pPr marL="464058" indent="-464058" defTabSz="508254">
              <a:spcBef>
                <a:spcPts val="3600"/>
              </a:spcBef>
              <a:buBlip>
                <a:blip r:embed="rId2"/>
              </a:buBlip>
              <a:defRPr sz="3741"/>
            </a:pPr>
            <a:r>
              <a:t>Can add testamentary option to distribute to permanent entity</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Charitable Revocable Trust"/>
          <p:cNvSpPr txBox="1"/>
          <p:nvPr>
            <p:ph type="title"/>
          </p:nvPr>
        </p:nvSpPr>
        <p:spPr>
          <a:prstGeom prst="rect">
            <a:avLst/>
          </a:prstGeom>
        </p:spPr>
        <p:txBody>
          <a:bodyPr/>
          <a:lstStyle/>
          <a:p>
            <a:pPr/>
            <a:r>
              <a:t>Charitable Revocable Trust</a:t>
            </a:r>
          </a:p>
        </p:txBody>
      </p:sp>
      <p:sp>
        <p:nvSpPr>
          <p:cNvPr id="273" name="Advantages…"/>
          <p:cNvSpPr txBox="1"/>
          <p:nvPr>
            <p:ph type="body" sz="half" idx="1"/>
          </p:nvPr>
        </p:nvSpPr>
        <p:spPr>
          <a:prstGeom prst="rect">
            <a:avLst/>
          </a:prstGeom>
        </p:spPr>
        <p:txBody>
          <a:bodyPr/>
          <a:lstStyle/>
          <a:p>
            <a:pPr marL="350393" indent="-350393" defTabSz="519937">
              <a:spcBef>
                <a:spcPts val="2100"/>
              </a:spcBef>
              <a:buBlip>
                <a:blip r:embed="rId2"/>
              </a:buBlip>
              <a:defRPr b="1" sz="2848"/>
            </a:pPr>
            <a:r>
              <a:t>Advantages</a:t>
            </a:r>
          </a:p>
          <a:p>
            <a:pPr lvl="1" marL="700786" indent="-350393" defTabSz="519937">
              <a:spcBef>
                <a:spcPts val="2100"/>
              </a:spcBef>
              <a:buBlip>
                <a:blip r:embed="rId2"/>
              </a:buBlip>
              <a:defRPr sz="2848"/>
            </a:pPr>
            <a:r>
              <a:t>Control and use of assets during life</a:t>
            </a:r>
          </a:p>
          <a:p>
            <a:pPr lvl="1" marL="700786" indent="-350393" defTabSz="519937">
              <a:spcBef>
                <a:spcPts val="2100"/>
              </a:spcBef>
              <a:buBlip>
                <a:blip r:embed="rId2"/>
              </a:buBlip>
              <a:defRPr sz="2848"/>
            </a:pPr>
            <a:r>
              <a:t>Platform to engage and train family members</a:t>
            </a:r>
          </a:p>
          <a:p>
            <a:pPr lvl="1" marL="700786" indent="-350393" defTabSz="519937">
              <a:spcBef>
                <a:spcPts val="2100"/>
              </a:spcBef>
              <a:buBlip>
                <a:blip r:embed="rId2"/>
              </a:buBlip>
              <a:defRPr sz="2848"/>
            </a:pPr>
            <a:r>
              <a:t>Little or low cost to create</a:t>
            </a:r>
          </a:p>
          <a:p>
            <a:pPr lvl="1" marL="700786" indent="-350393" defTabSz="519937">
              <a:spcBef>
                <a:spcPts val="2100"/>
              </a:spcBef>
              <a:buBlip>
                <a:blip r:embed="rId2"/>
              </a:buBlip>
              <a:defRPr sz="2848"/>
            </a:pPr>
            <a:r>
              <a:t>Flexibility</a:t>
            </a:r>
          </a:p>
          <a:p>
            <a:pPr lvl="1" marL="700786" indent="-350393" defTabSz="519937">
              <a:spcBef>
                <a:spcPts val="2100"/>
              </a:spcBef>
              <a:buBlip>
                <a:blip r:embed="rId2"/>
              </a:buBlip>
              <a:defRPr sz="2848"/>
            </a:pPr>
            <a:r>
              <a:t>Deductions when distributions are made</a:t>
            </a:r>
          </a:p>
        </p:txBody>
      </p:sp>
      <p:sp>
        <p:nvSpPr>
          <p:cNvPr id="274" name="Dis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Disadvantages</a:t>
            </a:r>
          </a:p>
          <a:p>
            <a:pPr lvl="1" marL="787400" indent="-393700" algn="l">
              <a:lnSpc>
                <a:spcPct val="120000"/>
              </a:lnSpc>
              <a:spcBef>
                <a:spcPts val="2400"/>
              </a:spcBef>
              <a:buSzPct val="40000"/>
              <a:buBlip>
                <a:blip r:embed="rId2"/>
              </a:buBlip>
            </a:pPr>
            <a:r>
              <a:t>No charitable deduction until distribution is made</a:t>
            </a:r>
          </a:p>
          <a:p>
            <a:pPr lvl="1" marL="787400" indent="-393700" algn="l">
              <a:lnSpc>
                <a:spcPct val="120000"/>
              </a:lnSpc>
              <a:spcBef>
                <a:spcPts val="2400"/>
              </a:spcBef>
              <a:buSzPct val="40000"/>
              <a:buBlip>
                <a:blip r:embed="rId2"/>
              </a:buBlip>
            </a:pPr>
            <a:r>
              <a:t>Assets set aside for charitable use are not protected - belong to the grantor</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Partnership with Charity"/>
          <p:cNvSpPr txBox="1"/>
          <p:nvPr>
            <p:ph type="title"/>
          </p:nvPr>
        </p:nvSpPr>
        <p:spPr>
          <a:prstGeom prst="rect">
            <a:avLst/>
          </a:prstGeom>
        </p:spPr>
        <p:txBody>
          <a:bodyPr/>
          <a:lstStyle/>
          <a:p>
            <a:pPr/>
            <a:r>
              <a:t>Partnership with Charity</a:t>
            </a:r>
          </a:p>
        </p:txBody>
      </p:sp>
      <p:sp>
        <p:nvSpPr>
          <p:cNvPr id="277" name="When charitable interests are focused on a single charity, why create a separate entity?…"/>
          <p:cNvSpPr txBox="1"/>
          <p:nvPr>
            <p:ph type="body" idx="1"/>
          </p:nvPr>
        </p:nvSpPr>
        <p:spPr>
          <a:prstGeom prst="rect">
            <a:avLst/>
          </a:prstGeom>
        </p:spPr>
        <p:txBody>
          <a:bodyPr/>
          <a:lstStyle/>
          <a:p>
            <a:pPr>
              <a:buBlip>
                <a:blip r:embed="rId2"/>
              </a:buBlip>
            </a:pPr>
            <a:r>
              <a:t>When charitable interests are focused on a single charity, why create a separate entity?</a:t>
            </a:r>
          </a:p>
          <a:p>
            <a:pPr>
              <a:buBlip>
                <a:blip r:embed="rId2"/>
              </a:buBlip>
            </a:pPr>
            <a:r>
              <a:t>You may want to create an endowment - and create an advisory role for family members.</a:t>
            </a:r>
          </a:p>
          <a:p>
            <a:pPr>
              <a:buBlip>
                <a:blip r:embed="rId2"/>
              </a:buBlip>
            </a:pPr>
            <a:r>
              <a:t>The key is to have a gift agreement that clearly spells out the arrangement and provides long-term flexibility.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We Live in a Generous Country"/>
          <p:cNvSpPr txBox="1"/>
          <p:nvPr>
            <p:ph type="title"/>
          </p:nvPr>
        </p:nvSpPr>
        <p:spPr>
          <a:prstGeom prst="rect">
            <a:avLst/>
          </a:prstGeom>
        </p:spPr>
        <p:txBody>
          <a:bodyPr/>
          <a:lstStyle>
            <a:lvl1pPr defTabSz="543305">
              <a:defRPr sz="6510"/>
            </a:lvl1pPr>
          </a:lstStyle>
          <a:p>
            <a:pPr/>
            <a:r>
              <a:t>We Live in a Generous Country</a:t>
            </a:r>
          </a:p>
        </p:txBody>
      </p:sp>
      <p:sp>
        <p:nvSpPr>
          <p:cNvPr id="166" name="The United States has a philanthropic environment like no other country; we are an extremely generous nation.…"/>
          <p:cNvSpPr txBox="1"/>
          <p:nvPr>
            <p:ph type="body" idx="1"/>
          </p:nvPr>
        </p:nvSpPr>
        <p:spPr>
          <a:prstGeom prst="rect">
            <a:avLst/>
          </a:prstGeom>
        </p:spPr>
        <p:txBody>
          <a:bodyPr/>
          <a:lstStyle/>
          <a:p>
            <a:pPr>
              <a:buBlip>
                <a:blip r:embed="rId2"/>
              </a:buBlip>
            </a:pPr>
            <a:r>
              <a:t>The United States has a philanthropic environment like no other country; we are an extremely generous nation.</a:t>
            </a:r>
          </a:p>
          <a:p>
            <a:pPr>
              <a:buBlip>
                <a:blip r:embed="rId2"/>
              </a:buBlip>
            </a:pPr>
            <a:r>
              <a:t>Matt Frei, BBC writer:</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Partnership with Charity"/>
          <p:cNvSpPr txBox="1"/>
          <p:nvPr>
            <p:ph type="title"/>
          </p:nvPr>
        </p:nvSpPr>
        <p:spPr>
          <a:prstGeom prst="rect">
            <a:avLst/>
          </a:prstGeom>
        </p:spPr>
        <p:txBody>
          <a:bodyPr/>
          <a:lstStyle/>
          <a:p>
            <a:pPr/>
            <a:r>
              <a:t>Partnership with Charity</a:t>
            </a:r>
          </a:p>
        </p:txBody>
      </p:sp>
      <p:sp>
        <p:nvSpPr>
          <p:cNvPr id="280" name="Advantages…"/>
          <p:cNvSpPr txBox="1"/>
          <p:nvPr>
            <p:ph type="body" sz="half" idx="1"/>
          </p:nvPr>
        </p:nvSpPr>
        <p:spPr>
          <a:prstGeom prst="rect">
            <a:avLst/>
          </a:prstGeom>
        </p:spPr>
        <p:txBody>
          <a:bodyPr/>
          <a:lstStyle/>
          <a:p>
            <a:pPr>
              <a:buBlip>
                <a:blip r:embed="rId2"/>
              </a:buBlip>
              <a:defRPr b="1"/>
            </a:pPr>
            <a:r>
              <a:t>Advantages</a:t>
            </a:r>
          </a:p>
          <a:p>
            <a:pPr lvl="1">
              <a:buBlip>
                <a:blip r:embed="rId2"/>
              </a:buBlip>
            </a:pPr>
            <a:r>
              <a:t>Public charity - so you have public charity tax benefits</a:t>
            </a:r>
          </a:p>
          <a:p>
            <a:pPr lvl="1">
              <a:buBlip>
                <a:blip r:embed="rId2"/>
              </a:buBlip>
            </a:pPr>
            <a:r>
              <a:t>Donor is actively involved in the gift agreement creation</a:t>
            </a:r>
          </a:p>
          <a:p>
            <a:pPr lvl="1">
              <a:buBlip>
                <a:blip r:embed="rId2"/>
              </a:buBlip>
            </a:pPr>
            <a:r>
              <a:t>Flexibility to stop funding</a:t>
            </a:r>
          </a:p>
        </p:txBody>
      </p:sp>
      <p:sp>
        <p:nvSpPr>
          <p:cNvPr id="281" name="Disadvantages…"/>
          <p:cNvSpPr txBox="1"/>
          <p:nvPr/>
        </p:nvSpPr>
        <p:spPr>
          <a:xfrm>
            <a:off x="6438900" y="26289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Disadvantages</a:t>
            </a:r>
          </a:p>
          <a:p>
            <a:pPr lvl="1" marL="787400" indent="-393700" algn="l">
              <a:lnSpc>
                <a:spcPct val="120000"/>
              </a:lnSpc>
              <a:spcBef>
                <a:spcPts val="2400"/>
              </a:spcBef>
              <a:buSzPct val="40000"/>
              <a:buBlip>
                <a:blip r:embed="rId2"/>
              </a:buBlip>
            </a:pPr>
            <a:r>
              <a:t>No tax disadvantages</a:t>
            </a:r>
          </a:p>
          <a:p>
            <a:pPr lvl="1" marL="787400" indent="-393700" algn="l">
              <a:lnSpc>
                <a:spcPct val="120000"/>
              </a:lnSpc>
              <a:spcBef>
                <a:spcPts val="2400"/>
              </a:spcBef>
              <a:buSzPct val="40000"/>
              <a:buBlip>
                <a:blip r:embed="rId2"/>
              </a:buBlip>
            </a:pPr>
            <a:r>
              <a:t>Potential lack of family interest</a:t>
            </a:r>
          </a:p>
          <a:p>
            <a:pPr lvl="1" marL="787400" indent="-393700" algn="l">
              <a:lnSpc>
                <a:spcPct val="120000"/>
              </a:lnSpc>
              <a:spcBef>
                <a:spcPts val="2400"/>
              </a:spcBef>
              <a:buSzPct val="40000"/>
              <a:buBlip>
                <a:blip r:embed="rId2"/>
              </a:buBlip>
            </a:pPr>
            <a:r>
              <a:t>Administration and management may change, leading to changes in relationship</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Kitchen Table Philanthropy"/>
          <p:cNvSpPr txBox="1"/>
          <p:nvPr>
            <p:ph type="title"/>
          </p:nvPr>
        </p:nvSpPr>
        <p:spPr>
          <a:prstGeom prst="rect">
            <a:avLst/>
          </a:prstGeom>
        </p:spPr>
        <p:txBody>
          <a:bodyPr/>
          <a:lstStyle/>
          <a:p>
            <a:pPr/>
            <a:r>
              <a:t>Kitchen Table Philanthropy</a:t>
            </a:r>
          </a:p>
        </p:txBody>
      </p:sp>
      <p:sp>
        <p:nvSpPr>
          <p:cNvPr id="284" name="Sometimes donors don’t know what type of entity they want, and what is required to make it successful.…"/>
          <p:cNvSpPr txBox="1"/>
          <p:nvPr>
            <p:ph type="body" idx="1"/>
          </p:nvPr>
        </p:nvSpPr>
        <p:spPr>
          <a:prstGeom prst="rect">
            <a:avLst/>
          </a:prstGeom>
        </p:spPr>
        <p:txBody>
          <a:bodyPr/>
          <a:lstStyle/>
          <a:p>
            <a:pPr>
              <a:buBlip>
                <a:blip r:embed="rId2"/>
              </a:buBlip>
            </a:pPr>
            <a:r>
              <a:t>Sometimes donors don’t know what type of entity they want, and what is required to make it successful.</a:t>
            </a:r>
          </a:p>
          <a:p>
            <a:pPr>
              <a:buBlip>
                <a:blip r:embed="rId2"/>
              </a:buBlip>
            </a:pPr>
            <a:r>
              <a:t>Why not take a test drive?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Kitchen Table Philanthropy"/>
          <p:cNvSpPr txBox="1"/>
          <p:nvPr>
            <p:ph type="title"/>
          </p:nvPr>
        </p:nvSpPr>
        <p:spPr>
          <a:prstGeom prst="rect">
            <a:avLst/>
          </a:prstGeom>
        </p:spPr>
        <p:txBody>
          <a:bodyPr/>
          <a:lstStyle/>
          <a:p>
            <a:pPr/>
            <a:r>
              <a:t>Kitchen Table Philanthropy</a:t>
            </a:r>
          </a:p>
        </p:txBody>
      </p:sp>
      <p:sp>
        <p:nvSpPr>
          <p:cNvPr id="287" name="Advantages…"/>
          <p:cNvSpPr txBox="1"/>
          <p:nvPr>
            <p:ph type="body" sz="half" idx="1"/>
          </p:nvPr>
        </p:nvSpPr>
        <p:spPr>
          <a:xfrm>
            <a:off x="654050" y="2806700"/>
            <a:ext cx="5600700" cy="6477000"/>
          </a:xfrm>
          <a:prstGeom prst="rect">
            <a:avLst/>
          </a:prstGeom>
        </p:spPr>
        <p:txBody>
          <a:bodyPr/>
          <a:lstStyle/>
          <a:p>
            <a:pPr>
              <a:buBlip>
                <a:blip r:embed="rId2"/>
              </a:buBlip>
              <a:defRPr b="1"/>
            </a:pPr>
            <a:r>
              <a:t>Advantages</a:t>
            </a:r>
          </a:p>
          <a:p>
            <a:pPr lvl="1">
              <a:buBlip>
                <a:blip r:embed="rId2"/>
              </a:buBlip>
            </a:pPr>
            <a:r>
              <a:t>Direct engagement with and training of family</a:t>
            </a:r>
          </a:p>
          <a:p>
            <a:pPr lvl="1">
              <a:buBlip>
                <a:blip r:embed="rId2"/>
              </a:buBlip>
            </a:pPr>
            <a:r>
              <a:t>Flexibility</a:t>
            </a:r>
          </a:p>
          <a:p>
            <a:pPr lvl="1">
              <a:buBlip>
                <a:blip r:embed="rId2"/>
              </a:buBlip>
            </a:pPr>
            <a:r>
              <a:t>Can adjust annual contributions depending on circumstances</a:t>
            </a:r>
          </a:p>
          <a:p>
            <a:pPr lvl="1">
              <a:buBlip>
                <a:blip r:embed="rId2"/>
              </a:buBlip>
            </a:pPr>
            <a:r>
              <a:t>Allows a test drive</a:t>
            </a:r>
          </a:p>
        </p:txBody>
      </p:sp>
      <p:sp>
        <p:nvSpPr>
          <p:cNvPr id="288" name="Disadvantages…"/>
          <p:cNvSpPr txBox="1"/>
          <p:nvPr/>
        </p:nvSpPr>
        <p:spPr>
          <a:xfrm>
            <a:off x="6337300" y="2425700"/>
            <a:ext cx="56007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93700" indent="-393700" algn="l">
              <a:lnSpc>
                <a:spcPct val="120000"/>
              </a:lnSpc>
              <a:spcBef>
                <a:spcPts val="2400"/>
              </a:spcBef>
              <a:buSzPct val="40000"/>
              <a:buBlip>
                <a:blip r:embed="rId2"/>
              </a:buBlip>
              <a:defRPr b="1"/>
            </a:pPr>
            <a:r>
              <a:t>Disadvantages</a:t>
            </a:r>
          </a:p>
          <a:p>
            <a:pPr lvl="1" marL="787400" indent="-393700" algn="l">
              <a:lnSpc>
                <a:spcPct val="120000"/>
              </a:lnSpc>
              <a:spcBef>
                <a:spcPts val="2400"/>
              </a:spcBef>
              <a:buSzPct val="40000"/>
              <a:buBlip>
                <a:blip r:embed="rId2"/>
              </a:buBlip>
            </a:pPr>
            <a:r>
              <a:t>No permanent structure</a:t>
            </a:r>
          </a:p>
          <a:p>
            <a:pPr lvl="1" marL="787400" indent="-393700" algn="l">
              <a:lnSpc>
                <a:spcPct val="120000"/>
              </a:lnSpc>
              <a:spcBef>
                <a:spcPts val="2400"/>
              </a:spcBef>
              <a:buSzPct val="40000"/>
              <a:buBlip>
                <a:blip r:embed="rId2"/>
              </a:buBlip>
            </a:pPr>
            <a:r>
              <a:t>Requires discipline</a:t>
            </a:r>
          </a:p>
          <a:p>
            <a:pPr lvl="1" marL="787400" indent="-393700" algn="l">
              <a:lnSpc>
                <a:spcPct val="120000"/>
              </a:lnSpc>
              <a:spcBef>
                <a:spcPts val="2400"/>
              </a:spcBef>
              <a:buSzPct val="40000"/>
              <a:buBlip>
                <a:blip r:embed="rId2"/>
              </a:buBlip>
            </a:pPr>
            <a:r>
              <a:t>Must look ahead to next stage after children, grandchildren grow up</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Kitchen Table Philanthropy"/>
          <p:cNvSpPr txBox="1"/>
          <p:nvPr>
            <p:ph type="title"/>
          </p:nvPr>
        </p:nvSpPr>
        <p:spPr>
          <a:prstGeom prst="rect">
            <a:avLst/>
          </a:prstGeom>
        </p:spPr>
        <p:txBody>
          <a:bodyPr/>
          <a:lstStyle/>
          <a:p>
            <a:pPr/>
            <a:r>
              <a:t>Kitchen Table Philanthropy</a:t>
            </a:r>
          </a:p>
        </p:txBody>
      </p:sp>
      <p:sp>
        <p:nvSpPr>
          <p:cNvPr id="291" name="Here’s how it works.…"/>
          <p:cNvSpPr txBox="1"/>
          <p:nvPr>
            <p:ph type="body" idx="1"/>
          </p:nvPr>
        </p:nvSpPr>
        <p:spPr>
          <a:prstGeom prst="rect">
            <a:avLst/>
          </a:prstGeom>
        </p:spPr>
        <p:txBody>
          <a:bodyPr/>
          <a:lstStyle/>
          <a:p>
            <a:pPr marL="400050" indent="-400050" defTabSz="438150">
              <a:spcBef>
                <a:spcPts val="3100"/>
              </a:spcBef>
              <a:buBlip>
                <a:blip r:embed="rId2"/>
              </a:buBlip>
              <a:defRPr sz="3225"/>
            </a:pPr>
            <a:r>
              <a:t>Here’s how it works.</a:t>
            </a:r>
          </a:p>
          <a:p>
            <a:pPr lvl="1" marL="800100" indent="-400050" defTabSz="438150">
              <a:spcBef>
                <a:spcPts val="3100"/>
              </a:spcBef>
              <a:buBlip>
                <a:blip r:embed="rId2"/>
              </a:buBlip>
              <a:defRPr sz="3225"/>
            </a:pPr>
            <a:r>
              <a:t>The donor sets funds aside for younger family members to direct.</a:t>
            </a:r>
          </a:p>
          <a:p>
            <a:pPr lvl="1" marL="800100" indent="-400050" defTabSz="438150">
              <a:spcBef>
                <a:spcPts val="3100"/>
              </a:spcBef>
              <a:buBlip>
                <a:blip r:embed="rId2"/>
              </a:buBlip>
              <a:defRPr sz="3225"/>
            </a:pPr>
            <a:r>
              <a:t>Help the child identify a charitable sector - and charities within that sector.</a:t>
            </a:r>
          </a:p>
          <a:p>
            <a:pPr lvl="1" marL="800100" indent="-400050" defTabSz="438150">
              <a:spcBef>
                <a:spcPts val="3100"/>
              </a:spcBef>
              <a:buBlip>
                <a:blip r:embed="rId2"/>
              </a:buBlip>
              <a:defRPr sz="3225"/>
            </a:pPr>
            <a:r>
              <a:t>Take them online for research.</a:t>
            </a:r>
          </a:p>
          <a:p>
            <a:pPr lvl="1" marL="800100" indent="-400050" defTabSz="438150">
              <a:spcBef>
                <a:spcPts val="3100"/>
              </a:spcBef>
              <a:buBlip>
                <a:blip r:embed="rId2"/>
              </a:buBlip>
              <a:defRPr sz="3225"/>
            </a:pPr>
            <a:r>
              <a:t>Visit the charities</a:t>
            </a:r>
          </a:p>
          <a:p>
            <a:pPr lvl="1" marL="800100" indent="-400050" defTabSz="438150">
              <a:spcBef>
                <a:spcPts val="3100"/>
              </a:spcBef>
              <a:buBlip>
                <a:blip r:embed="rId2"/>
              </a:buBlip>
              <a:defRPr sz="3225"/>
            </a:pPr>
            <a:r>
              <a:t>Make choices.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he Client Conversation:…"/>
          <p:cNvSpPr txBox="1"/>
          <p:nvPr>
            <p:ph type="title"/>
          </p:nvPr>
        </p:nvSpPr>
        <p:spPr>
          <a:prstGeom prst="rect">
            <a:avLst/>
          </a:prstGeom>
        </p:spPr>
        <p:txBody>
          <a:bodyPr/>
          <a:lstStyle/>
          <a:p>
            <a:pPr/>
            <a:r>
              <a:t>The Client Conversation:</a:t>
            </a:r>
          </a:p>
          <a:p>
            <a:pPr/>
            <a:r>
              <a:t>Gathering the Critical Facts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The Client’s Philosophical Goals"/>
          <p:cNvSpPr txBox="1"/>
          <p:nvPr>
            <p:ph type="title"/>
          </p:nvPr>
        </p:nvSpPr>
        <p:spPr>
          <a:prstGeom prst="rect">
            <a:avLst/>
          </a:prstGeom>
        </p:spPr>
        <p:txBody>
          <a:bodyPr/>
          <a:lstStyle>
            <a:lvl1pPr defTabSz="531622">
              <a:defRPr sz="6370"/>
            </a:lvl1pPr>
          </a:lstStyle>
          <a:p>
            <a:pPr/>
            <a:r>
              <a:t>The Client’s Philosophical Goals</a:t>
            </a:r>
          </a:p>
        </p:txBody>
      </p:sp>
      <p:sp>
        <p:nvSpPr>
          <p:cNvPr id="296" name="How have you engaged your children in philanthropy in the past?…"/>
          <p:cNvSpPr txBox="1"/>
          <p:nvPr>
            <p:ph type="body" idx="1"/>
          </p:nvPr>
        </p:nvSpPr>
        <p:spPr>
          <a:prstGeom prst="rect">
            <a:avLst/>
          </a:prstGeom>
        </p:spPr>
        <p:txBody>
          <a:bodyPr/>
          <a:lstStyle/>
          <a:p>
            <a:pPr marL="474726" indent="-474726" defTabSz="519937">
              <a:spcBef>
                <a:spcPts val="3700"/>
              </a:spcBef>
              <a:buBlip>
                <a:blip r:embed="rId2"/>
              </a:buBlip>
              <a:defRPr sz="3827"/>
            </a:pPr>
            <a:r>
              <a:t>How have you engaged your children in philanthropy in the past?</a:t>
            </a:r>
          </a:p>
          <a:p>
            <a:pPr marL="474726" indent="-474726" defTabSz="519937">
              <a:spcBef>
                <a:spcPts val="3700"/>
              </a:spcBef>
              <a:buBlip>
                <a:blip r:embed="rId2"/>
              </a:buBlip>
              <a:defRPr sz="3827"/>
            </a:pPr>
            <a:r>
              <a:t>What worked?  What worked best? How did they respond?</a:t>
            </a:r>
          </a:p>
          <a:p>
            <a:pPr marL="474726" indent="-474726" defTabSz="519937">
              <a:spcBef>
                <a:spcPts val="3700"/>
              </a:spcBef>
              <a:buBlip>
                <a:blip r:embed="rId2"/>
              </a:buBlip>
              <a:defRPr sz="3827"/>
            </a:pPr>
            <a:r>
              <a:t>Who did the paperwork?</a:t>
            </a:r>
          </a:p>
          <a:p>
            <a:pPr marL="474726" indent="-474726" defTabSz="519937">
              <a:spcBef>
                <a:spcPts val="3700"/>
              </a:spcBef>
              <a:buBlip>
                <a:blip r:embed="rId2"/>
              </a:buBlip>
              <a:defRPr sz="3827"/>
            </a:pPr>
            <a:r>
              <a:t>How did you analyze results?</a:t>
            </a:r>
          </a:p>
          <a:p>
            <a:pPr marL="474726" indent="-474726" defTabSz="519937">
              <a:spcBef>
                <a:spcPts val="3700"/>
              </a:spcBef>
              <a:buBlip>
                <a:blip r:embed="rId2"/>
              </a:buBlip>
              <a:defRPr sz="3827"/>
            </a:pPr>
            <a:r>
              <a:t>Do you want professional guidance?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he Client’s Philanthropic Goals"/>
          <p:cNvSpPr txBox="1"/>
          <p:nvPr>
            <p:ph type="title"/>
          </p:nvPr>
        </p:nvSpPr>
        <p:spPr>
          <a:prstGeom prst="rect">
            <a:avLst/>
          </a:prstGeom>
        </p:spPr>
        <p:txBody>
          <a:bodyPr/>
          <a:lstStyle>
            <a:lvl1pPr defTabSz="531622">
              <a:defRPr sz="6370"/>
            </a:lvl1pPr>
          </a:lstStyle>
          <a:p>
            <a:pPr/>
            <a:r>
              <a:t>The Client’s Philanthropic Goals</a:t>
            </a:r>
          </a:p>
        </p:txBody>
      </p:sp>
      <p:sp>
        <p:nvSpPr>
          <p:cNvPr id="299" name="Effective giving…"/>
          <p:cNvSpPr txBox="1"/>
          <p:nvPr>
            <p:ph type="body" idx="1"/>
          </p:nvPr>
        </p:nvSpPr>
        <p:spPr>
          <a:prstGeom prst="rect">
            <a:avLst/>
          </a:prstGeom>
        </p:spPr>
        <p:txBody>
          <a:bodyPr/>
          <a:lstStyle/>
          <a:p>
            <a:pPr marL="378713" indent="-378713" defTabSz="414781">
              <a:spcBef>
                <a:spcPts val="2900"/>
              </a:spcBef>
              <a:buBlip>
                <a:blip r:embed="rId2"/>
              </a:buBlip>
              <a:defRPr sz="3053"/>
            </a:pPr>
            <a:r>
              <a:t>Effective giving</a:t>
            </a:r>
          </a:p>
          <a:p>
            <a:pPr marL="378713" indent="-378713" defTabSz="414781">
              <a:spcBef>
                <a:spcPts val="2900"/>
              </a:spcBef>
              <a:buBlip>
                <a:blip r:embed="rId2"/>
              </a:buBlip>
              <a:defRPr sz="3053"/>
            </a:pPr>
            <a:r>
              <a:t>Giving for impact - not to specific charities</a:t>
            </a:r>
          </a:p>
          <a:p>
            <a:pPr marL="378713" indent="-378713" defTabSz="414781">
              <a:spcBef>
                <a:spcPts val="2900"/>
              </a:spcBef>
              <a:buBlip>
                <a:blip r:embed="rId2"/>
              </a:buBlip>
              <a:defRPr sz="3053"/>
            </a:pPr>
            <a:r>
              <a:t>Role and engagement of family</a:t>
            </a:r>
          </a:p>
          <a:p>
            <a:pPr lvl="1" marL="757427" indent="-378713" defTabSz="414781">
              <a:spcBef>
                <a:spcPts val="2900"/>
              </a:spcBef>
              <a:buBlip>
                <a:blip r:embed="rId2"/>
              </a:buBlip>
              <a:defRPr sz="3053"/>
            </a:pPr>
            <a:r>
              <a:t>How does the client want to engage family - formally or informally?</a:t>
            </a:r>
          </a:p>
          <a:p>
            <a:pPr lvl="1" marL="757427" indent="-378713" defTabSz="414781">
              <a:spcBef>
                <a:spcPts val="2900"/>
              </a:spcBef>
              <a:buBlip>
                <a:blip r:embed="rId2"/>
              </a:buBlip>
              <a:defRPr sz="3053"/>
            </a:pPr>
            <a:r>
              <a:t>How frequently?</a:t>
            </a:r>
          </a:p>
          <a:p>
            <a:pPr lvl="1" marL="757427" indent="-378713" defTabSz="414781">
              <a:spcBef>
                <a:spcPts val="2900"/>
              </a:spcBef>
              <a:buBlip>
                <a:blip r:embed="rId2"/>
              </a:buBlip>
              <a:defRPr sz="3053"/>
            </a:pPr>
            <a:r>
              <a:t>How much power do you want them to have?</a:t>
            </a:r>
          </a:p>
          <a:p>
            <a:pPr lvl="1" marL="757427" indent="-378713" defTabSz="414781">
              <a:spcBef>
                <a:spcPts val="2900"/>
              </a:spcBef>
              <a:buBlip>
                <a:blip r:embed="rId2"/>
              </a:buBlip>
              <a:defRPr sz="3053"/>
            </a:pPr>
            <a:r>
              <a:t>Are there conflicts that may interfere?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he Client’s Philanthropic Goals"/>
          <p:cNvSpPr txBox="1"/>
          <p:nvPr>
            <p:ph type="title"/>
          </p:nvPr>
        </p:nvSpPr>
        <p:spPr>
          <a:prstGeom prst="rect">
            <a:avLst/>
          </a:prstGeom>
        </p:spPr>
        <p:txBody>
          <a:bodyPr/>
          <a:lstStyle>
            <a:lvl1pPr defTabSz="531622">
              <a:defRPr sz="6370"/>
            </a:lvl1pPr>
          </a:lstStyle>
          <a:p>
            <a:pPr/>
            <a:r>
              <a:t>The Client’s Philanthropic Goals</a:t>
            </a:r>
          </a:p>
        </p:txBody>
      </p:sp>
      <p:sp>
        <p:nvSpPr>
          <p:cNvPr id="302" name="Do you want to teach values?…"/>
          <p:cNvSpPr txBox="1"/>
          <p:nvPr>
            <p:ph type="body" idx="1"/>
          </p:nvPr>
        </p:nvSpPr>
        <p:spPr>
          <a:prstGeom prst="rect">
            <a:avLst/>
          </a:prstGeom>
        </p:spPr>
        <p:txBody>
          <a:bodyPr/>
          <a:lstStyle/>
          <a:p>
            <a:pPr>
              <a:buBlip>
                <a:blip r:embed="rId2"/>
              </a:buBlip>
            </a:pPr>
            <a:r>
              <a:t>Do you want to teach values?</a:t>
            </a:r>
          </a:p>
          <a:p>
            <a:pPr>
              <a:buBlip>
                <a:blip r:embed="rId2"/>
              </a:buBlip>
            </a:pPr>
            <a:r>
              <a:t>Are you trying to insulate your family from solicitations?</a:t>
            </a:r>
          </a:p>
          <a:p>
            <a:pPr>
              <a:buBlip>
                <a:blip r:embed="rId2"/>
              </a:buBlip>
            </a:pPr>
            <a:r>
              <a:t>How important are the tax aspects?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he Size of the Philanthropic Commitment"/>
          <p:cNvSpPr txBox="1"/>
          <p:nvPr>
            <p:ph type="title"/>
          </p:nvPr>
        </p:nvSpPr>
        <p:spPr>
          <a:prstGeom prst="rect">
            <a:avLst/>
          </a:prstGeom>
        </p:spPr>
        <p:txBody>
          <a:bodyPr/>
          <a:lstStyle>
            <a:lvl1pPr defTabSz="479044">
              <a:defRPr sz="5740"/>
            </a:lvl1pPr>
          </a:lstStyle>
          <a:p>
            <a:pPr/>
            <a:r>
              <a:t>The Size of the Philanthropic Commitment</a:t>
            </a:r>
          </a:p>
        </p:txBody>
      </p:sp>
      <p:sp>
        <p:nvSpPr>
          <p:cNvPr id="305" name="Gates - $35 - $36 billion…"/>
          <p:cNvSpPr txBox="1"/>
          <p:nvPr>
            <p:ph type="body" idx="1"/>
          </p:nvPr>
        </p:nvSpPr>
        <p:spPr>
          <a:prstGeom prst="rect">
            <a:avLst/>
          </a:prstGeom>
        </p:spPr>
        <p:txBody>
          <a:bodyPr/>
          <a:lstStyle/>
          <a:p>
            <a:pPr marL="421386" indent="-421386" defTabSz="461518">
              <a:spcBef>
                <a:spcPts val="3300"/>
              </a:spcBef>
              <a:buBlip>
                <a:blip r:embed="rId2"/>
              </a:buBlip>
              <a:defRPr sz="3397"/>
            </a:pPr>
            <a:r>
              <a:t>Gates - $35 - $36 billion</a:t>
            </a:r>
          </a:p>
          <a:p>
            <a:pPr marL="421386" indent="-421386" defTabSz="461518">
              <a:spcBef>
                <a:spcPts val="3300"/>
              </a:spcBef>
              <a:buBlip>
                <a:blip r:embed="rId2"/>
              </a:buBlip>
              <a:defRPr sz="3397"/>
            </a:pPr>
            <a:r>
              <a:t>Many foundations are $1 million or less</a:t>
            </a:r>
          </a:p>
          <a:p>
            <a:pPr marL="421386" indent="-421386" defTabSz="461518">
              <a:spcBef>
                <a:spcPts val="3300"/>
              </a:spcBef>
              <a:buBlip>
                <a:blip r:embed="rId2"/>
              </a:buBlip>
              <a:defRPr sz="3397"/>
            </a:pPr>
            <a:r>
              <a:t>Consider the practical issues - like cost.</a:t>
            </a:r>
          </a:p>
          <a:p>
            <a:pPr marL="421386" indent="-421386" defTabSz="461518">
              <a:spcBef>
                <a:spcPts val="3300"/>
              </a:spcBef>
              <a:buBlip>
                <a:blip r:embed="rId2"/>
              </a:buBlip>
              <a:defRPr sz="3397"/>
            </a:pPr>
            <a:r>
              <a:t>$100,000 foundation might cost $15,000 to create and $3,800 for administration (3.8%) leaving only 1.2% for charitable distributions.</a:t>
            </a:r>
          </a:p>
          <a:p>
            <a:pPr marL="421386" indent="-421386" defTabSz="461518">
              <a:spcBef>
                <a:spcPts val="3300"/>
              </a:spcBef>
              <a:buBlip>
                <a:blip r:embed="rId2"/>
              </a:buBlip>
              <a:defRPr sz="3397"/>
            </a:pPr>
            <a:r>
              <a:t>$5 million foundation may cost $32,300 (.64%) to administer.</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Duration of the Foundation"/>
          <p:cNvSpPr txBox="1"/>
          <p:nvPr>
            <p:ph type="title"/>
          </p:nvPr>
        </p:nvSpPr>
        <p:spPr>
          <a:prstGeom prst="rect">
            <a:avLst/>
          </a:prstGeom>
        </p:spPr>
        <p:txBody>
          <a:bodyPr/>
          <a:lstStyle/>
          <a:p>
            <a:pPr/>
            <a:r>
              <a:t>Duration of the Foundation</a:t>
            </a:r>
          </a:p>
        </p:txBody>
      </p:sp>
      <p:sp>
        <p:nvSpPr>
          <p:cNvPr id="308" name="In family businesses, 70% do not survive to the second generation, 88% do not make it to the third, and 97% do not make it to the fourth.…"/>
          <p:cNvSpPr txBox="1"/>
          <p:nvPr>
            <p:ph type="body" idx="1"/>
          </p:nvPr>
        </p:nvSpPr>
        <p:spPr>
          <a:prstGeom prst="rect">
            <a:avLst/>
          </a:prstGeom>
        </p:spPr>
        <p:txBody>
          <a:bodyPr/>
          <a:lstStyle/>
          <a:p>
            <a:pPr lvl="1" marL="992124" indent="-496062" defTabSz="543305">
              <a:spcBef>
                <a:spcPts val="3900"/>
              </a:spcBef>
              <a:buBlip>
                <a:blip r:embed="rId2"/>
              </a:buBlip>
              <a:defRPr sz="3999"/>
            </a:pPr>
            <a:r>
              <a:t>In family businesses, 70% do not survive to the second generation, 88% do not make it to the third, and 97% do not make it to the fourth.</a:t>
            </a:r>
          </a:p>
          <a:p>
            <a:pPr lvl="1" marL="992124" indent="-496062" defTabSz="543305">
              <a:spcBef>
                <a:spcPts val="3900"/>
              </a:spcBef>
              <a:buBlip>
                <a:blip r:embed="rId2"/>
              </a:buBlip>
              <a:defRPr sz="3999"/>
            </a:pPr>
            <a:r>
              <a:t>Family foundations are similar.</a:t>
            </a:r>
          </a:p>
          <a:p>
            <a:pPr lvl="1" marL="992124" indent="-496062" defTabSz="543305">
              <a:spcBef>
                <a:spcPts val="3900"/>
              </a:spcBef>
              <a:buBlip>
                <a:blip r:embed="rId2"/>
              </a:buBlip>
              <a:defRPr sz="3999"/>
            </a:pPr>
            <a:r>
              <a:t>Some foundations have resolved to distribute early:  John M. Olin Foundation, Bill and Melinda Gates Foundation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We Live in a Generous Country"/>
          <p:cNvSpPr txBox="1"/>
          <p:nvPr>
            <p:ph type="title"/>
          </p:nvPr>
        </p:nvSpPr>
        <p:spPr>
          <a:prstGeom prst="rect">
            <a:avLst/>
          </a:prstGeom>
        </p:spPr>
        <p:txBody>
          <a:bodyPr/>
          <a:lstStyle>
            <a:lvl1pPr defTabSz="543305">
              <a:defRPr sz="6510"/>
            </a:lvl1pPr>
          </a:lstStyle>
          <a:p>
            <a:pPr/>
            <a:r>
              <a:t>We Live in a Generous Country</a:t>
            </a:r>
          </a:p>
        </p:txBody>
      </p:sp>
      <p:sp>
        <p:nvSpPr>
          <p:cNvPr id="169" name="“It is impossible to imagine modern America without philanthropy because many of the institutions funded by the state in Europe are financed by private citizens in this country….whether it is the quest for a legacy, the desire to change the world, the de"/>
          <p:cNvSpPr txBox="1"/>
          <p:nvPr>
            <p:ph type="body" idx="1"/>
          </p:nvPr>
        </p:nvSpPr>
        <p:spPr>
          <a:prstGeom prst="rect">
            <a:avLst/>
          </a:prstGeom>
        </p:spPr>
        <p:txBody>
          <a:bodyPr/>
          <a:lstStyle>
            <a:lvl1pPr marL="501395" indent="-501395" defTabSz="549148">
              <a:spcBef>
                <a:spcPts val="3900"/>
              </a:spcBef>
              <a:buBlip>
                <a:blip r:embed="rId2"/>
              </a:buBlip>
              <a:defRPr sz="4041"/>
            </a:lvl1pPr>
          </a:lstStyle>
          <a:p>
            <a:pPr/>
            <a:r>
              <a:t>“It is impossible to imagine modern America without philanthropy because many of the institutions funded by the state in Europe are financed by private citizens in this country….whether it is the quest for a legacy, the desire to change the world, the determination not to spoil one’s children or simply the tax code, Americans - wealthy and not so wealthy - are giving their dollars away by the lorry load.”</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Duration of the Family Foundation"/>
          <p:cNvSpPr txBox="1"/>
          <p:nvPr>
            <p:ph type="title"/>
          </p:nvPr>
        </p:nvSpPr>
        <p:spPr>
          <a:prstGeom prst="rect">
            <a:avLst/>
          </a:prstGeom>
        </p:spPr>
        <p:txBody>
          <a:bodyPr/>
          <a:lstStyle>
            <a:lvl1pPr defTabSz="490727">
              <a:defRPr sz="5880"/>
            </a:lvl1pPr>
          </a:lstStyle>
          <a:p>
            <a:pPr/>
            <a:r>
              <a:t>Duration of the Family Foundation</a:t>
            </a:r>
          </a:p>
        </p:txBody>
      </p:sp>
      <p:sp>
        <p:nvSpPr>
          <p:cNvPr id="311" name="Loss of family occurs in a variety of ways…"/>
          <p:cNvSpPr txBox="1"/>
          <p:nvPr>
            <p:ph type="body" idx="1"/>
          </p:nvPr>
        </p:nvSpPr>
        <p:spPr>
          <a:prstGeom prst="rect">
            <a:avLst/>
          </a:prstGeom>
        </p:spPr>
        <p:txBody>
          <a:bodyPr/>
          <a:lstStyle/>
          <a:p>
            <a:pPr marL="522731" indent="-522731" defTabSz="572516">
              <a:spcBef>
                <a:spcPts val="4100"/>
              </a:spcBef>
              <a:buBlip>
                <a:blip r:embed="rId2"/>
              </a:buBlip>
              <a:defRPr sz="4214"/>
            </a:pPr>
            <a:r>
              <a:t>Loss of family occurs in a variety of ways</a:t>
            </a:r>
          </a:p>
          <a:p>
            <a:pPr lvl="1" marL="1045463" indent="-522731" defTabSz="572516">
              <a:spcBef>
                <a:spcPts val="4100"/>
              </a:spcBef>
              <a:buBlip>
                <a:blip r:embed="rId2"/>
              </a:buBlip>
              <a:defRPr sz="4214"/>
            </a:pPr>
            <a:r>
              <a:t>They die off</a:t>
            </a:r>
          </a:p>
          <a:p>
            <a:pPr lvl="1" marL="1045463" indent="-522731" defTabSz="572516">
              <a:spcBef>
                <a:spcPts val="4100"/>
              </a:spcBef>
              <a:buBlip>
                <a:blip r:embed="rId2"/>
              </a:buBlip>
              <a:defRPr sz="4214"/>
            </a:pPr>
            <a:r>
              <a:t>Older generations don’t let younger get involved</a:t>
            </a:r>
          </a:p>
          <a:p>
            <a:pPr lvl="1" marL="1045463" indent="-522731" defTabSz="572516">
              <a:spcBef>
                <a:spcPts val="4100"/>
              </a:spcBef>
              <a:buBlip>
                <a:blip r:embed="rId2"/>
              </a:buBlip>
              <a:defRPr sz="4214"/>
            </a:pPr>
            <a:r>
              <a:t>Fights and splits</a:t>
            </a:r>
          </a:p>
          <a:p>
            <a:pPr lvl="1" marL="1045463" indent="-522731" defTabSz="572516">
              <a:spcBef>
                <a:spcPts val="4100"/>
              </a:spcBef>
              <a:buBlip>
                <a:blip r:embed="rId2"/>
              </a:buBlip>
              <a:defRPr sz="4214"/>
            </a:pPr>
            <a:r>
              <a:t>They move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Other Determinants in Philanthropic Structure"/>
          <p:cNvSpPr txBox="1"/>
          <p:nvPr>
            <p:ph type="title"/>
          </p:nvPr>
        </p:nvSpPr>
        <p:spPr>
          <a:prstGeom prst="rect">
            <a:avLst/>
          </a:prstGeom>
        </p:spPr>
        <p:txBody>
          <a:bodyPr/>
          <a:lstStyle/>
          <a:p>
            <a:pPr/>
            <a:r>
              <a:t>Other Determinants in Philanthropic Structure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Assets Used to Fund the Structure"/>
          <p:cNvSpPr txBox="1"/>
          <p:nvPr>
            <p:ph type="title"/>
          </p:nvPr>
        </p:nvSpPr>
        <p:spPr>
          <a:prstGeom prst="rect">
            <a:avLst/>
          </a:prstGeom>
        </p:spPr>
        <p:txBody>
          <a:bodyPr/>
          <a:lstStyle>
            <a:lvl1pPr defTabSz="502412">
              <a:defRPr sz="6020"/>
            </a:lvl1pPr>
          </a:lstStyle>
          <a:p>
            <a:pPr/>
            <a:r>
              <a:t>Assets Used to Fund the Structure</a:t>
            </a:r>
          </a:p>
        </p:txBody>
      </p:sp>
      <p:sp>
        <p:nvSpPr>
          <p:cNvPr id="316" name="Assets may determine the form you select…"/>
          <p:cNvSpPr txBox="1"/>
          <p:nvPr>
            <p:ph type="body" idx="1"/>
          </p:nvPr>
        </p:nvSpPr>
        <p:spPr>
          <a:prstGeom prst="rect">
            <a:avLst/>
          </a:prstGeom>
        </p:spPr>
        <p:txBody>
          <a:bodyPr/>
          <a:lstStyle/>
          <a:p>
            <a:pPr marL="464058" indent="-464058" defTabSz="508254">
              <a:spcBef>
                <a:spcPts val="3600"/>
              </a:spcBef>
              <a:buBlip>
                <a:blip r:embed="rId2"/>
              </a:buBlip>
              <a:defRPr sz="3741"/>
            </a:pPr>
            <a:r>
              <a:t>Assets may determine the form you select</a:t>
            </a:r>
          </a:p>
          <a:p>
            <a:pPr lvl="1" marL="928116" indent="-464058" defTabSz="508254">
              <a:spcBef>
                <a:spcPts val="3600"/>
              </a:spcBef>
              <a:buBlip>
                <a:blip r:embed="rId2"/>
              </a:buBlip>
              <a:defRPr sz="3741"/>
            </a:pPr>
            <a:r>
              <a:t>Limitations on appreciated assets contributed to private foundations for assets other than cash and marketable securities</a:t>
            </a:r>
          </a:p>
          <a:p>
            <a:pPr lvl="1" marL="928116" indent="-464058" defTabSz="508254">
              <a:spcBef>
                <a:spcPts val="3600"/>
              </a:spcBef>
              <a:buBlip>
                <a:blip r:embed="rId2"/>
              </a:buBlip>
              <a:defRPr sz="3741"/>
            </a:pPr>
            <a:r>
              <a:t>Limitations on Type IIIs, donor advised funds, and PFs for closely-held business interests</a:t>
            </a:r>
          </a:p>
          <a:p>
            <a:pPr lvl="1" marL="928116" indent="-464058" defTabSz="508254">
              <a:spcBef>
                <a:spcPts val="3600"/>
              </a:spcBef>
              <a:buBlip>
                <a:blip r:embed="rId2"/>
              </a:buBlip>
              <a:defRPr sz="3741"/>
            </a:pPr>
            <a:r>
              <a:t>Lead trusts also subject to excess business holdings if charitable portion exceeds 60%</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Charitable Deduction Objectives"/>
          <p:cNvSpPr txBox="1"/>
          <p:nvPr>
            <p:ph type="title"/>
          </p:nvPr>
        </p:nvSpPr>
        <p:spPr>
          <a:prstGeom prst="rect">
            <a:avLst/>
          </a:prstGeom>
        </p:spPr>
        <p:txBody>
          <a:bodyPr/>
          <a:lstStyle>
            <a:lvl1pPr defTabSz="525779">
              <a:defRPr sz="6300"/>
            </a:lvl1pPr>
          </a:lstStyle>
          <a:p>
            <a:pPr/>
            <a:r>
              <a:t>Charitable Deduction Objectives</a:t>
            </a:r>
          </a:p>
        </p:txBody>
      </p:sp>
      <p:sp>
        <p:nvSpPr>
          <p:cNvPr id="319" name="The big picture:…"/>
          <p:cNvSpPr txBox="1"/>
          <p:nvPr>
            <p:ph type="body" idx="1"/>
          </p:nvPr>
        </p:nvSpPr>
        <p:spPr>
          <a:prstGeom prst="rect">
            <a:avLst/>
          </a:prstGeom>
        </p:spPr>
        <p:txBody>
          <a:bodyPr/>
          <a:lstStyle/>
          <a:p>
            <a:pPr>
              <a:buBlip>
                <a:blip r:embed="rId2"/>
              </a:buBlip>
            </a:pPr>
            <a:r>
              <a:t>The big picture:</a:t>
            </a:r>
          </a:p>
          <a:p>
            <a:pPr lvl="1">
              <a:buBlip>
                <a:blip r:embed="rId2"/>
              </a:buBlip>
            </a:pPr>
            <a:r>
              <a:t>Type of recipient</a:t>
            </a:r>
          </a:p>
          <a:p>
            <a:pPr lvl="1">
              <a:buBlip>
                <a:blip r:embed="rId2"/>
              </a:buBlip>
            </a:pPr>
            <a:r>
              <a:t>Type of asset used to fund the gift</a:t>
            </a:r>
          </a:p>
          <a:p>
            <a:pPr lvl="1">
              <a:buBlip>
                <a:blip r:embed="rId2"/>
              </a:buBlip>
            </a:pPr>
            <a:r>
              <a:t>Donor’s personal tax situation</a:t>
            </a:r>
          </a:p>
          <a:p>
            <a:pPr>
              <a:buBlip>
                <a:blip r:embed="rId2"/>
              </a:buBlip>
            </a:pPr>
            <a:r>
              <a:t>Do the math!</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Costs of Creation and Administration"/>
          <p:cNvSpPr txBox="1"/>
          <p:nvPr>
            <p:ph type="title"/>
          </p:nvPr>
        </p:nvSpPr>
        <p:spPr>
          <a:prstGeom prst="rect">
            <a:avLst/>
          </a:prstGeom>
        </p:spPr>
        <p:txBody>
          <a:bodyPr/>
          <a:lstStyle>
            <a:lvl1pPr defTabSz="479044">
              <a:defRPr sz="5740"/>
            </a:lvl1pPr>
          </a:lstStyle>
          <a:p>
            <a:pPr/>
            <a:r>
              <a:t>Costs of Creation and Administration</a:t>
            </a:r>
          </a:p>
        </p:txBody>
      </p:sp>
      <p:sp>
        <p:nvSpPr>
          <p:cNvPr id="322" name="Earlier looked at the impact on a private foundation at $100,000 and $5 million…"/>
          <p:cNvSpPr txBox="1"/>
          <p:nvPr>
            <p:ph type="body" idx="1"/>
          </p:nvPr>
        </p:nvSpPr>
        <p:spPr>
          <a:prstGeom prst="rect">
            <a:avLst/>
          </a:prstGeom>
        </p:spPr>
        <p:txBody>
          <a:bodyPr/>
          <a:lstStyle/>
          <a:p>
            <a:pPr>
              <a:buBlip>
                <a:blip r:embed="rId2"/>
              </a:buBlip>
            </a:pPr>
            <a:r>
              <a:t>Earlier looked at the impact on a private foundation at $100,000 and $5 million</a:t>
            </a:r>
          </a:p>
          <a:p>
            <a:pPr>
              <a:buBlip>
                <a:blip r:embed="rId2"/>
              </a:buBlip>
            </a:pPr>
            <a:r>
              <a:t>As we look at the six forms, a wide range of costs to create and administer.</a:t>
            </a:r>
          </a:p>
          <a:p>
            <a:pPr>
              <a:buBlip>
                <a:blip r:embed="rId2"/>
              </a:buBlip>
            </a:pPr>
            <a:r>
              <a:t>The materials give you a good rule of thumb - these costs can vary - but it allows you to compare.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Role of the Family and Self-Dealing"/>
          <p:cNvSpPr txBox="1"/>
          <p:nvPr>
            <p:ph type="title"/>
          </p:nvPr>
        </p:nvSpPr>
        <p:spPr>
          <a:prstGeom prst="rect">
            <a:avLst/>
          </a:prstGeom>
        </p:spPr>
        <p:txBody>
          <a:bodyPr/>
          <a:lstStyle>
            <a:lvl1pPr defTabSz="484886">
              <a:defRPr sz="5810"/>
            </a:lvl1pPr>
          </a:lstStyle>
          <a:p>
            <a:pPr/>
            <a:r>
              <a:t>Role of the Family and Self-Dealing</a:t>
            </a:r>
          </a:p>
        </p:txBody>
      </p:sp>
      <p:sp>
        <p:nvSpPr>
          <p:cNvPr id="325" name="Donors need to understand the differences.…"/>
          <p:cNvSpPr txBox="1"/>
          <p:nvPr>
            <p:ph type="body" idx="1"/>
          </p:nvPr>
        </p:nvSpPr>
        <p:spPr>
          <a:prstGeom prst="rect">
            <a:avLst/>
          </a:prstGeom>
        </p:spPr>
        <p:txBody>
          <a:bodyPr/>
          <a:lstStyle/>
          <a:p>
            <a:pPr marL="400050" indent="-400050" defTabSz="438150">
              <a:spcBef>
                <a:spcPts val="3100"/>
              </a:spcBef>
              <a:buBlip>
                <a:blip r:embed="rId2"/>
              </a:buBlip>
              <a:defRPr sz="3225"/>
            </a:pPr>
            <a:r>
              <a:t>Donors need to understand the differences.</a:t>
            </a:r>
          </a:p>
          <a:p>
            <a:pPr marL="400050" indent="-400050" defTabSz="438150">
              <a:spcBef>
                <a:spcPts val="3100"/>
              </a:spcBef>
              <a:buBlip>
                <a:blip r:embed="rId2"/>
              </a:buBlip>
              <a:defRPr sz="3225"/>
            </a:pPr>
            <a:r>
              <a:t>Ask them details on how family members will interact.</a:t>
            </a:r>
          </a:p>
          <a:p>
            <a:pPr marL="400050" indent="-400050" defTabSz="438150">
              <a:spcBef>
                <a:spcPts val="3100"/>
              </a:spcBef>
              <a:buBlip>
                <a:blip r:embed="rId2"/>
              </a:buBlip>
              <a:defRPr sz="3225"/>
            </a:pPr>
            <a:r>
              <a:t>Private foundations allow family members to be paid if doing substantive work, and the pay compares well to the field.</a:t>
            </a:r>
          </a:p>
          <a:p>
            <a:pPr marL="400050" indent="-400050" defTabSz="438150">
              <a:spcBef>
                <a:spcPts val="3100"/>
              </a:spcBef>
              <a:buBlip>
                <a:blip r:embed="rId2"/>
              </a:buBlip>
              <a:defRPr sz="3225"/>
            </a:pPr>
            <a:r>
              <a:t>Type IIIs and DAFs prohibit it.</a:t>
            </a:r>
          </a:p>
          <a:p>
            <a:pPr marL="400050" indent="-400050" defTabSz="438150">
              <a:spcBef>
                <a:spcPts val="3100"/>
              </a:spcBef>
              <a:buBlip>
                <a:blip r:embed="rId2"/>
              </a:buBlip>
              <a:defRPr sz="3225"/>
            </a:pPr>
            <a:r>
              <a:t>CLTs allow payment if the work is necessary to mission and amount is not excessive.</a:t>
            </a:r>
          </a:p>
          <a:p>
            <a:pPr marL="400050" indent="-400050" defTabSz="438150">
              <a:spcBef>
                <a:spcPts val="3100"/>
              </a:spcBef>
              <a:buBlip>
                <a:blip r:embed="rId2"/>
              </a:buBlip>
              <a:defRPr sz="3225"/>
            </a:pPr>
            <a:r>
              <a:t>Revocable trust, kitchen table - not applicable.</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Who Will Provide the Grantmaking Support?"/>
          <p:cNvSpPr txBox="1"/>
          <p:nvPr>
            <p:ph type="title"/>
          </p:nvPr>
        </p:nvSpPr>
        <p:spPr>
          <a:prstGeom prst="rect">
            <a:avLst/>
          </a:prstGeom>
        </p:spPr>
        <p:txBody>
          <a:bodyPr/>
          <a:lstStyle>
            <a:lvl1pPr defTabSz="479044">
              <a:defRPr sz="5740"/>
            </a:lvl1pPr>
          </a:lstStyle>
          <a:p>
            <a:pPr/>
            <a:r>
              <a:t>Who Will Provide the Grantmaking Support?</a:t>
            </a:r>
          </a:p>
        </p:txBody>
      </p:sp>
      <p:sp>
        <p:nvSpPr>
          <p:cNvPr id="328" name="If the donor wants to be effective, they may need some direction and support.…"/>
          <p:cNvSpPr txBox="1"/>
          <p:nvPr>
            <p:ph type="body" idx="1"/>
          </p:nvPr>
        </p:nvSpPr>
        <p:spPr>
          <a:prstGeom prst="rect">
            <a:avLst/>
          </a:prstGeom>
        </p:spPr>
        <p:txBody>
          <a:bodyPr/>
          <a:lstStyle/>
          <a:p>
            <a:pPr>
              <a:buBlip>
                <a:blip r:embed="rId2"/>
              </a:buBlip>
            </a:pPr>
            <a:r>
              <a:t>If the donor wants to be effective, they may need some direction and support.</a:t>
            </a:r>
          </a:p>
          <a:p>
            <a:pPr lvl="1">
              <a:buBlip>
                <a:blip r:embed="rId2"/>
              </a:buBlip>
            </a:pPr>
            <a:r>
              <a:t>Who will provide that advice?</a:t>
            </a:r>
          </a:p>
          <a:p>
            <a:pPr lvl="1">
              <a:buBlip>
                <a:blip r:embed="rId2"/>
              </a:buBlip>
            </a:pPr>
            <a:r>
              <a:t>How will they work with the family?</a:t>
            </a:r>
          </a:p>
          <a:p>
            <a:pPr lvl="1">
              <a:buBlip>
                <a:blip r:embed="rId2"/>
              </a:buBlip>
            </a:pPr>
            <a:r>
              <a:t>What will it cost?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Changing Gears When Your Clients Selects an Inappropriate Structure"/>
          <p:cNvSpPr txBox="1"/>
          <p:nvPr>
            <p:ph type="title"/>
          </p:nvPr>
        </p:nvSpPr>
        <p:spPr>
          <a:prstGeom prst="rect">
            <a:avLst/>
          </a:prstGeom>
        </p:spPr>
        <p:txBody>
          <a:bodyPr/>
          <a:lstStyle>
            <a:lvl1pPr defTabSz="479044">
              <a:defRPr sz="5740"/>
            </a:lvl1pPr>
          </a:lstStyle>
          <a:p>
            <a:pPr/>
            <a:r>
              <a:t>Changing Gears When Your Clients Selects an Inappropriate Structure</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Private Foundation to Other Forms"/>
          <p:cNvSpPr txBox="1"/>
          <p:nvPr>
            <p:ph type="title"/>
          </p:nvPr>
        </p:nvSpPr>
        <p:spPr>
          <a:prstGeom prst="rect">
            <a:avLst/>
          </a:prstGeom>
        </p:spPr>
        <p:txBody>
          <a:bodyPr/>
          <a:lstStyle>
            <a:lvl1pPr defTabSz="484886">
              <a:defRPr sz="5810"/>
            </a:lvl1pPr>
          </a:lstStyle>
          <a:p>
            <a:pPr/>
            <a:r>
              <a:t>Private Foundation to Other Forms</a:t>
            </a:r>
          </a:p>
        </p:txBody>
      </p:sp>
      <p:sp>
        <p:nvSpPr>
          <p:cNvPr id="333" name="Termination and distribution of all assets…"/>
          <p:cNvSpPr txBox="1"/>
          <p:nvPr>
            <p:ph type="body" idx="1"/>
          </p:nvPr>
        </p:nvSpPr>
        <p:spPr>
          <a:prstGeom prst="rect">
            <a:avLst/>
          </a:prstGeom>
        </p:spPr>
        <p:txBody>
          <a:bodyPr/>
          <a:lstStyle/>
          <a:p>
            <a:pPr marL="437387" indent="-437387" defTabSz="479044">
              <a:spcBef>
                <a:spcPts val="3400"/>
              </a:spcBef>
              <a:buBlip>
                <a:blip r:embed="rId2"/>
              </a:buBlip>
              <a:defRPr sz="3525"/>
            </a:pPr>
            <a:r>
              <a:t>Termination and distribution of all assets</a:t>
            </a:r>
          </a:p>
          <a:p>
            <a:pPr lvl="1" marL="874775" indent="-437387" defTabSz="479044">
              <a:spcBef>
                <a:spcPts val="3400"/>
              </a:spcBef>
              <a:buBlip>
                <a:blip r:embed="rId2"/>
              </a:buBlip>
              <a:defRPr sz="3525"/>
            </a:pPr>
            <a:r>
              <a:t>Voluntary termination - tax on net assets</a:t>
            </a:r>
          </a:p>
          <a:p>
            <a:pPr lvl="1" marL="874775" indent="-437387" defTabSz="479044">
              <a:spcBef>
                <a:spcPts val="3400"/>
              </a:spcBef>
              <a:buBlip>
                <a:blip r:embed="rId2"/>
              </a:buBlip>
              <a:defRPr sz="3525"/>
            </a:pPr>
            <a:r>
              <a:t>Involuntary termination - pf status revoked</a:t>
            </a:r>
          </a:p>
          <a:p>
            <a:pPr marL="437387" indent="-437387" defTabSz="479044">
              <a:spcBef>
                <a:spcPts val="3400"/>
              </a:spcBef>
              <a:buBlip>
                <a:blip r:embed="rId2"/>
              </a:buBlip>
              <a:defRPr sz="3525"/>
            </a:pPr>
            <a:r>
              <a:t>Distribution of assets to another public charity</a:t>
            </a:r>
          </a:p>
          <a:p>
            <a:pPr lvl="1" marL="874775" indent="-437387" defTabSz="479044">
              <a:spcBef>
                <a:spcPts val="3400"/>
              </a:spcBef>
              <a:buBlip>
                <a:blip r:embed="rId2"/>
              </a:buBlip>
              <a:defRPr sz="3525"/>
            </a:pPr>
            <a:r>
              <a:t>Change of form - Give notice to the IRS</a:t>
            </a:r>
          </a:p>
          <a:p>
            <a:pPr lvl="1" marL="874775" indent="-437387" defTabSz="479044">
              <a:spcBef>
                <a:spcPts val="3400"/>
              </a:spcBef>
              <a:buBlip>
                <a:blip r:embed="rId2"/>
              </a:buBlip>
              <a:defRPr sz="3525"/>
            </a:pPr>
            <a:r>
              <a:t>Outright distribution - charities must have been in operation at least 60 months.</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Changing Your Mind"/>
          <p:cNvSpPr txBox="1"/>
          <p:nvPr>
            <p:ph type="title"/>
          </p:nvPr>
        </p:nvSpPr>
        <p:spPr>
          <a:prstGeom prst="rect">
            <a:avLst/>
          </a:prstGeom>
        </p:spPr>
        <p:txBody>
          <a:bodyPr/>
          <a:lstStyle/>
          <a:p>
            <a:pPr/>
            <a:r>
              <a:t>Changing Your Mind</a:t>
            </a:r>
          </a:p>
        </p:txBody>
      </p:sp>
      <p:sp>
        <p:nvSpPr>
          <p:cNvPr id="336" name="Changing DAF to other philanthropic form…"/>
          <p:cNvSpPr txBox="1"/>
          <p:nvPr>
            <p:ph type="body" idx="1"/>
          </p:nvPr>
        </p:nvSpPr>
        <p:spPr>
          <a:prstGeom prst="rect">
            <a:avLst/>
          </a:prstGeom>
        </p:spPr>
        <p:txBody>
          <a:bodyPr/>
          <a:lstStyle/>
          <a:p>
            <a:pPr marL="474726" indent="-474726" defTabSz="519937">
              <a:spcBef>
                <a:spcPts val="3700"/>
              </a:spcBef>
              <a:buBlip>
                <a:blip r:embed="rId2"/>
              </a:buBlip>
              <a:defRPr sz="3827"/>
            </a:pPr>
            <a:r>
              <a:t>Changing DAF to other philanthropic form</a:t>
            </a:r>
          </a:p>
          <a:p>
            <a:pPr lvl="1" marL="949452" indent="-474726" defTabSz="519937">
              <a:spcBef>
                <a:spcPts val="3700"/>
              </a:spcBef>
              <a:buBlip>
                <a:blip r:embed="rId2"/>
              </a:buBlip>
              <a:defRPr sz="3827"/>
            </a:pPr>
            <a:r>
              <a:t>Donor doesn’t control</a:t>
            </a:r>
          </a:p>
          <a:p>
            <a:pPr lvl="1" marL="949452" indent="-474726" defTabSz="519937">
              <a:spcBef>
                <a:spcPts val="3700"/>
              </a:spcBef>
              <a:buBlip>
                <a:blip r:embed="rId2"/>
              </a:buBlip>
              <a:defRPr sz="3827"/>
            </a:pPr>
            <a:r>
              <a:t>Can distribute remaining funds</a:t>
            </a:r>
          </a:p>
          <a:p>
            <a:pPr marL="474726" indent="-474726" defTabSz="519937">
              <a:spcBef>
                <a:spcPts val="3700"/>
              </a:spcBef>
              <a:buBlip>
                <a:blip r:embed="rId2"/>
              </a:buBlip>
              <a:defRPr sz="3827"/>
            </a:pPr>
            <a:r>
              <a:t>Changing lead trust - irrevocable</a:t>
            </a:r>
          </a:p>
          <a:p>
            <a:pPr marL="474726" indent="-474726" defTabSz="519937">
              <a:spcBef>
                <a:spcPts val="3700"/>
              </a:spcBef>
              <a:buBlip>
                <a:blip r:embed="rId2"/>
              </a:buBlip>
              <a:defRPr sz="3827"/>
            </a:pPr>
            <a:r>
              <a:t>Changing permanent endowment - change should be incorporated in document; donor can change terms during life with agreement of charity.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Giving USA 2022"/>
          <p:cNvSpPr txBox="1"/>
          <p:nvPr>
            <p:ph type="title"/>
          </p:nvPr>
        </p:nvSpPr>
        <p:spPr>
          <a:prstGeom prst="rect">
            <a:avLst/>
          </a:prstGeom>
        </p:spPr>
        <p:txBody>
          <a:bodyPr/>
          <a:lstStyle/>
          <a:p>
            <a:pPr/>
            <a:r>
              <a:t>Giving USA 2022</a:t>
            </a:r>
          </a:p>
        </p:txBody>
      </p:sp>
      <p:graphicFrame>
        <p:nvGraphicFramePr>
          <p:cNvPr id="172" name="Table"/>
          <p:cNvGraphicFramePr/>
          <p:nvPr/>
        </p:nvGraphicFramePr>
        <p:xfrm>
          <a:off x="1073150" y="2868083"/>
          <a:ext cx="10748168" cy="596172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687042"/>
                <a:gridCol w="2687042"/>
                <a:gridCol w="2687042"/>
                <a:gridCol w="2687042"/>
              </a:tblGrid>
              <a:tr h="1375782">
                <a:tc>
                  <a:txBody>
                    <a:bodyPr/>
                    <a:lstStyle/>
                    <a:p>
                      <a:pPr defTabSz="457200">
                        <a:defRPr b="0">
                          <a:solidFill>
                            <a:srgbClr val="000000"/>
                          </a:solidFill>
                        </a:defRPr>
                      </a:pPr>
                      <a:r>
                        <a:rPr b="1" i="1" sz="3000"/>
                        <a:t>Source</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3000"/>
                        <a:t>Amount in Billions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3000"/>
                        <a:t>Percentage of Total</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3000"/>
                        <a:t>Increase Over Prior Year</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r>
              <a:tr h="917188">
                <a:tc>
                  <a:txBody>
                    <a:bodyPr/>
                    <a:lstStyle/>
                    <a:p>
                      <a:pPr defTabSz="457200">
                        <a:defRPr b="0">
                          <a:solidFill>
                            <a:srgbClr val="000000"/>
                          </a:solidFill>
                        </a:defRPr>
                      </a:pPr>
                      <a:r>
                        <a:rPr sz="3000"/>
                        <a:t>Individuals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$327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67.42%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4.9%</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Foundations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$91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18.74%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3.4%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Bequests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$46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9.49%</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-7.3%</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Corporations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$21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4.35%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23.8%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917188">
                <a:tc>
                  <a:txBody>
                    <a:bodyPr/>
                    <a:lstStyle/>
                    <a:p>
                      <a:pPr defTabSz="457200">
                        <a:defRPr b="0">
                          <a:solidFill>
                            <a:srgbClr val="000000"/>
                          </a:solidFill>
                        </a:defRPr>
                      </a:pPr>
                      <a:r>
                        <a:rPr sz="3000"/>
                        <a:t>Total</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$485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100.00%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3000"/>
                        <a:t>4.0%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Final Thoughts"/>
          <p:cNvSpPr txBox="1"/>
          <p:nvPr>
            <p:ph type="title"/>
          </p:nvPr>
        </p:nvSpPr>
        <p:spPr>
          <a:prstGeom prst="rect">
            <a:avLst/>
          </a:prstGeom>
        </p:spPr>
        <p:txBody>
          <a:bodyPr/>
          <a:lstStyle/>
          <a:p>
            <a:pPr/>
            <a:r>
              <a:t>Final Thoughts</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Final Thoughts"/>
          <p:cNvSpPr txBox="1"/>
          <p:nvPr>
            <p:ph type="title"/>
          </p:nvPr>
        </p:nvSpPr>
        <p:spPr>
          <a:prstGeom prst="rect">
            <a:avLst/>
          </a:prstGeom>
        </p:spPr>
        <p:txBody>
          <a:bodyPr/>
          <a:lstStyle/>
          <a:p>
            <a:pPr/>
            <a:r>
              <a:t>Final Thoughts</a:t>
            </a:r>
          </a:p>
        </p:txBody>
      </p:sp>
      <p:sp>
        <p:nvSpPr>
          <p:cNvPr id="341" name="Institutionalize family philanthropy is not easy.…"/>
          <p:cNvSpPr txBox="1"/>
          <p:nvPr>
            <p:ph type="body" idx="1"/>
          </p:nvPr>
        </p:nvSpPr>
        <p:spPr>
          <a:prstGeom prst="rect">
            <a:avLst/>
          </a:prstGeom>
        </p:spPr>
        <p:txBody>
          <a:bodyPr/>
          <a:lstStyle/>
          <a:p>
            <a:pPr marL="464058" indent="-464058" defTabSz="508254">
              <a:spcBef>
                <a:spcPts val="3600"/>
              </a:spcBef>
              <a:buBlip>
                <a:blip r:embed="rId2"/>
              </a:buBlip>
              <a:defRPr sz="3741"/>
            </a:pPr>
            <a:r>
              <a:t>Institutionalize family philanthropy is not easy.</a:t>
            </a:r>
          </a:p>
          <a:p>
            <a:pPr marL="464058" indent="-464058" defTabSz="508254">
              <a:spcBef>
                <a:spcPts val="3600"/>
              </a:spcBef>
              <a:buBlip>
                <a:blip r:embed="rId2"/>
              </a:buBlip>
              <a:defRPr sz="3741"/>
            </a:pPr>
            <a:r>
              <a:t>It’s much easier if you have the right conversation and help the client clearly articulate goals and understand the responsibilities.</a:t>
            </a:r>
          </a:p>
          <a:p>
            <a:pPr marL="464058" indent="-464058" defTabSz="508254">
              <a:spcBef>
                <a:spcPts val="3600"/>
              </a:spcBef>
              <a:buBlip>
                <a:blip r:embed="rId2"/>
              </a:buBlip>
              <a:defRPr sz="3741"/>
            </a:pPr>
            <a:r>
              <a:t>Consider a temporary form before committing to a permanent form if possible from a tax perspective.</a:t>
            </a:r>
          </a:p>
          <a:p>
            <a:pPr marL="464058" indent="-464058" defTabSz="508254">
              <a:spcBef>
                <a:spcPts val="3600"/>
              </a:spcBef>
              <a:buBlip>
                <a:blip r:embed="rId2"/>
              </a:buBlip>
              <a:defRPr sz="3741"/>
            </a:pPr>
            <a:r>
              <a:t>Remember, the most important goals generally relate to values the donor wants to pass on for generations.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Giving USA 2022"/>
          <p:cNvSpPr txBox="1"/>
          <p:nvPr>
            <p:ph type="title"/>
          </p:nvPr>
        </p:nvSpPr>
        <p:spPr>
          <a:prstGeom prst="rect">
            <a:avLst/>
          </a:prstGeom>
        </p:spPr>
        <p:txBody>
          <a:bodyPr/>
          <a:lstStyle/>
          <a:p>
            <a:pPr/>
            <a:r>
              <a:t>Giving USA 2022</a:t>
            </a:r>
          </a:p>
        </p:txBody>
      </p:sp>
      <p:graphicFrame>
        <p:nvGraphicFramePr>
          <p:cNvPr id="175" name="Table"/>
          <p:cNvGraphicFramePr/>
          <p:nvPr/>
        </p:nvGraphicFramePr>
        <p:xfrm>
          <a:off x="463550" y="1972322"/>
          <a:ext cx="12077699" cy="6896622"/>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709153"/>
                <a:gridCol w="2933635"/>
                <a:gridCol w="3434911"/>
              </a:tblGrid>
              <a:tr h="1032580">
                <a:tc>
                  <a:txBody>
                    <a:bodyPr/>
                    <a:lstStyle/>
                    <a:p>
                      <a:pPr defTabSz="457200">
                        <a:defRPr b="0">
                          <a:solidFill>
                            <a:srgbClr val="000000"/>
                          </a:solidFill>
                        </a:defRPr>
                      </a:pPr>
                      <a:r>
                        <a:rPr b="1" i="1" sz="2900"/>
                        <a:t>Sector</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2900"/>
                        <a:t>Amount in Billions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c>
                  <a:txBody>
                    <a:bodyPr/>
                    <a:lstStyle/>
                    <a:p>
                      <a:pPr defTabSz="457200">
                        <a:defRPr b="0">
                          <a:solidFill>
                            <a:srgbClr val="000000"/>
                          </a:solidFill>
                        </a:defRPr>
                      </a:pPr>
                      <a:r>
                        <a:rPr b="1" i="1" sz="2900"/>
                        <a:t>Percentage of Total</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2"/>
                    </a:solidFill>
                  </a:tcPr>
                </a:tc>
              </a:tr>
              <a:tr h="586404">
                <a:tc>
                  <a:txBody>
                    <a:bodyPr/>
                    <a:lstStyle/>
                    <a:p>
                      <a:pPr defTabSz="457200">
                        <a:defRPr b="0">
                          <a:solidFill>
                            <a:srgbClr val="000000"/>
                          </a:solidFill>
                        </a:defRPr>
                      </a:pPr>
                      <a:r>
                        <a:rPr sz="2900"/>
                        <a:t>Religion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$135.78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5.4%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Education</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$70.79</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-2.8%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Human Services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$65.33</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2.2%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Foundations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$64.26</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9.3%</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Public Society/Benefit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$55.85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23.5%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Health</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$40.58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7.7%</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Arts, Culture, and Humanities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$23.50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27.5%</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International Affairs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$27.44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0%</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Environment/Animals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$16.32</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11%</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86404">
                <a:tc>
                  <a:txBody>
                    <a:bodyPr/>
                    <a:lstStyle/>
                    <a:p>
                      <a:pPr defTabSz="457200">
                        <a:defRPr b="0">
                          <a:solidFill>
                            <a:srgbClr val="000000"/>
                          </a:solidFill>
                        </a:defRPr>
                      </a:pPr>
                      <a:r>
                        <a:rPr sz="2900"/>
                        <a:t>Individuals</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$11.74</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b="0">
                          <a:solidFill>
                            <a:srgbClr val="000000"/>
                          </a:solidFill>
                        </a:defRPr>
                      </a:pPr>
                      <a:r>
                        <a:rPr sz="2900"/>
                        <a:t>1.8%</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hen Clients want a Family Philanthropy Platform: The Challenges in Selecting a Form"/>
          <p:cNvSpPr txBox="1"/>
          <p:nvPr>
            <p:ph type="title"/>
          </p:nvPr>
        </p:nvSpPr>
        <p:spPr>
          <a:xfrm>
            <a:off x="647700" y="2582515"/>
            <a:ext cx="11709400" cy="4588570"/>
          </a:xfrm>
          <a:prstGeom prst="rect">
            <a:avLst/>
          </a:prstGeom>
        </p:spPr>
        <p:txBody>
          <a:bodyPr/>
          <a:lstStyle>
            <a:lvl1pPr defTabSz="554990">
              <a:defRPr sz="6650"/>
            </a:lvl1pPr>
          </a:lstStyle>
          <a:p>
            <a:pPr/>
            <a:r>
              <a:t>When Clients want a Family Philanthropy Platform: The Challenges in Selecting a Form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Creating Entities that Donors Can Manage"/>
          <p:cNvSpPr txBox="1"/>
          <p:nvPr>
            <p:ph type="title"/>
          </p:nvPr>
        </p:nvSpPr>
        <p:spPr>
          <a:prstGeom prst="rect">
            <a:avLst/>
          </a:prstGeom>
        </p:spPr>
        <p:txBody>
          <a:bodyPr/>
          <a:lstStyle>
            <a:lvl1pPr defTabSz="479044">
              <a:defRPr sz="5740"/>
            </a:lvl1pPr>
          </a:lstStyle>
          <a:p>
            <a:pPr/>
            <a:r>
              <a:t>Creating Entities that Donors Can Manage</a:t>
            </a:r>
          </a:p>
        </p:txBody>
      </p:sp>
      <p:sp>
        <p:nvSpPr>
          <p:cNvPr id="180" name="Clients often walk in and want a foundation - they’ve read about, heard about it, or otherwise determined it would be perfect.…"/>
          <p:cNvSpPr txBox="1"/>
          <p:nvPr>
            <p:ph type="body" idx="1"/>
          </p:nvPr>
        </p:nvSpPr>
        <p:spPr>
          <a:prstGeom prst="rect">
            <a:avLst/>
          </a:prstGeom>
        </p:spPr>
        <p:txBody>
          <a:bodyPr/>
          <a:lstStyle/>
          <a:p>
            <a:pPr>
              <a:buBlip>
                <a:blip r:embed="rId2"/>
              </a:buBlip>
            </a:pPr>
            <a:r>
              <a:t>Clients often walk in and want a foundation - they’ve read about, heard about it, or otherwise determined it would be perfect.</a:t>
            </a:r>
          </a:p>
          <a:p>
            <a:pPr>
              <a:buBlip>
                <a:blip r:embed="rId2"/>
              </a:buBlip>
            </a:pPr>
            <a:r>
              <a:t>Yet not all clients have the personality, cognitive ability, temperament, and support system to be successful.</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